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tags/tag16.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6.xml" ContentType="application/vnd.openxmlformats-officedocument.drawingml.chartshape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notesSlides/notesSlide2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drawings/drawing7.xml" ContentType="application/vnd.openxmlformats-officedocument.drawingml.chartshape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notesSlides/notesSlide2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charts/chart26.xml" ContentType="application/vnd.openxmlformats-officedocument.drawingml.chart+xml"/>
  <Override PartName="/ppt/theme/themeOverride26.xml" ContentType="application/vnd.openxmlformats-officedocument.themeOverr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1.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tags/tag42.xml" ContentType="application/vnd.openxmlformats-officedocument.presentationml.tags+xml"/>
  <Override PartName="/ppt/notesSlides/notesSlide32.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tags/tag4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notesSlides/notesSlide35.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notesSlides/notesSlide37.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48.xml" ContentType="application/vnd.openxmlformats-officedocument.presentationml.tags+xml"/>
  <Override PartName="/ppt/notesSlides/notesSlide38.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49.xml" ContentType="application/vnd.openxmlformats-officedocument.presentationml.tags+xml"/>
  <Override PartName="/ppt/notesSlides/notesSlide39.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notesSlides/notesSlide40.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notesSlides/notesSlide41.xml" ContentType="application/vnd.openxmlformats-officedocument.presentationml.notesSlide+xml"/>
  <Override PartName="/ppt/charts/chart3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42.xml" ContentType="application/vnd.openxmlformats-officedocument.presentationml.notesSlide+xml"/>
  <Override PartName="/ppt/charts/chart37.xml" ContentType="application/vnd.openxmlformats-officedocument.drawingml.chart+xml"/>
  <Override PartName="/ppt/theme/themeOverride36.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970" r:id="rId2"/>
    <p:sldMasterId id="2147483982" r:id="rId3"/>
  </p:sldMasterIdLst>
  <p:notesMasterIdLst>
    <p:notesMasterId r:id="rId54"/>
  </p:notesMasterIdLst>
  <p:handoutMasterIdLst>
    <p:handoutMasterId r:id="rId55"/>
  </p:handoutMasterIdLst>
  <p:sldIdLst>
    <p:sldId id="361" r:id="rId4"/>
    <p:sldId id="416" r:id="rId5"/>
    <p:sldId id="404" r:id="rId6"/>
    <p:sldId id="362" r:id="rId7"/>
    <p:sldId id="356" r:id="rId8"/>
    <p:sldId id="357" r:id="rId9"/>
    <p:sldId id="365" r:id="rId10"/>
    <p:sldId id="367" r:id="rId11"/>
    <p:sldId id="398" r:id="rId12"/>
    <p:sldId id="417" r:id="rId13"/>
    <p:sldId id="372" r:id="rId14"/>
    <p:sldId id="377" r:id="rId15"/>
    <p:sldId id="378" r:id="rId16"/>
    <p:sldId id="379" r:id="rId17"/>
    <p:sldId id="380" r:id="rId18"/>
    <p:sldId id="381" r:id="rId19"/>
    <p:sldId id="405" r:id="rId20"/>
    <p:sldId id="382" r:id="rId21"/>
    <p:sldId id="299" r:id="rId22"/>
    <p:sldId id="383" r:id="rId23"/>
    <p:sldId id="384" r:id="rId24"/>
    <p:sldId id="385" r:id="rId25"/>
    <p:sldId id="386" r:id="rId26"/>
    <p:sldId id="410" r:id="rId27"/>
    <p:sldId id="387" r:id="rId28"/>
    <p:sldId id="325" r:id="rId29"/>
    <p:sldId id="327" r:id="rId30"/>
    <p:sldId id="364" r:id="rId31"/>
    <p:sldId id="408" r:id="rId32"/>
    <p:sldId id="388" r:id="rId33"/>
    <p:sldId id="418" r:id="rId34"/>
    <p:sldId id="390" r:id="rId35"/>
    <p:sldId id="391" r:id="rId36"/>
    <p:sldId id="392" r:id="rId37"/>
    <p:sldId id="342" r:id="rId38"/>
    <p:sldId id="393" r:id="rId39"/>
    <p:sldId id="394" r:id="rId40"/>
    <p:sldId id="273" r:id="rId41"/>
    <p:sldId id="395" r:id="rId42"/>
    <p:sldId id="411" r:id="rId43"/>
    <p:sldId id="397" r:id="rId44"/>
    <p:sldId id="412" r:id="rId45"/>
    <p:sldId id="358" r:id="rId46"/>
    <p:sldId id="363" r:id="rId47"/>
    <p:sldId id="369" r:id="rId48"/>
    <p:sldId id="370" r:id="rId49"/>
    <p:sldId id="371" r:id="rId50"/>
    <p:sldId id="350" r:id="rId51"/>
    <p:sldId id="373" r:id="rId52"/>
    <p:sldId id="414" r:id="rId53"/>
  </p:sldIdLst>
  <p:sldSz cx="12192000" cy="6858000"/>
  <p:notesSz cx="7104063" cy="1023461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Energiåret" id="{4733FBDC-BEFB-4BE4-9E0A-501E2C20E4A1}">
          <p14:sldIdLst>
            <p14:sldId id="361"/>
            <p14:sldId id="416"/>
          </p14:sldIdLst>
        </p14:section>
        <p14:section name="Elproduktion" id="{B7D74114-FFBA-4391-AE9A-5B45549F7699}">
          <p14:sldIdLst>
            <p14:sldId id="404"/>
            <p14:sldId id="362"/>
            <p14:sldId id="356"/>
            <p14:sldId id="357"/>
            <p14:sldId id="365"/>
            <p14:sldId id="367"/>
            <p14:sldId id="398"/>
          </p14:sldIdLst>
        </p14:section>
        <p14:section name="Elanvändning" id="{11CC3463-BEE4-4C46-87F1-61683591FB4D}">
          <p14:sldIdLst>
            <p14:sldId id="417"/>
            <p14:sldId id="372"/>
            <p14:sldId id="377"/>
            <p14:sldId id="378"/>
            <p14:sldId id="379"/>
            <p14:sldId id="380"/>
            <p14:sldId id="381"/>
          </p14:sldIdLst>
        </p14:section>
        <p14:section name="Elmarknad" id="{AB64DB9B-2332-4C87-B63E-DD4EA7C127CE}">
          <p14:sldIdLst>
            <p14:sldId id="405"/>
            <p14:sldId id="382"/>
            <p14:sldId id="299"/>
            <p14:sldId id="383"/>
            <p14:sldId id="384"/>
            <p14:sldId id="385"/>
            <p14:sldId id="386"/>
          </p14:sldIdLst>
        </p14:section>
        <p14:section name="Elnät" id="{0603F03B-78F3-4B6B-9459-BB5DA15CC671}">
          <p14:sldIdLst>
            <p14:sldId id="410"/>
            <p14:sldId id="387"/>
            <p14:sldId id="325"/>
            <p14:sldId id="327"/>
            <p14:sldId id="364"/>
          </p14:sldIdLst>
        </p14:section>
        <p14:section name="Fjärrvärme" id="{5602687B-C611-4D89-8C99-59E4DDF7EACD}">
          <p14:sldIdLst>
            <p14:sldId id="408"/>
            <p14:sldId id="388"/>
            <p14:sldId id="418"/>
            <p14:sldId id="390"/>
            <p14:sldId id="391"/>
            <p14:sldId id="392"/>
            <p14:sldId id="342"/>
            <p14:sldId id="393"/>
            <p14:sldId id="394"/>
            <p14:sldId id="273"/>
            <p14:sldId id="395"/>
          </p14:sldIdLst>
        </p14:section>
        <p14:section name="Fjärrkyla" id="{4B654950-DA99-45BB-9217-8A403EB9B252}">
          <p14:sldIdLst>
            <p14:sldId id="411"/>
            <p14:sldId id="397"/>
          </p14:sldIdLst>
        </p14:section>
        <p14:section name="Miljö" id="{D7D5D89D-BF9F-4B64-9700-5202725A9E71}">
          <p14:sldIdLst>
            <p14:sldId id="412"/>
            <p14:sldId id="358"/>
            <p14:sldId id="363"/>
            <p14:sldId id="369"/>
            <p14:sldId id="370"/>
            <p14:sldId id="371"/>
            <p14:sldId id="350"/>
            <p14:sldId id="373"/>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DADADA"/>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5429" autoAdjust="0"/>
  </p:normalViewPr>
  <p:slideViewPr>
    <p:cSldViewPr snapToGrid="0" showGuides="1">
      <p:cViewPr varScale="1">
        <p:scale>
          <a:sx n="97" d="100"/>
          <a:sy n="97" d="100"/>
        </p:scale>
        <p:origin x="1104" y="90"/>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1A.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NULL"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2.xlsm"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2.xlsm"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NULL"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80194759337173E-2"/>
          <c:y val="0.18935071953132909"/>
          <c:w val="0.63581780286148526"/>
          <c:h val="0.71320506286102614"/>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elprod'!$B$3:$B$74</c:f>
              <c:numCache>
                <c:formatCode>General</c:formatCode>
                <c:ptCount val="72"/>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61.24</c:v>
                </c:pt>
                <c:pt idx="67">
                  <c:v>63.94</c:v>
                </c:pt>
                <c:pt idx="68">
                  <c:v>61.01</c:v>
                </c:pt>
                <c:pt idx="69" formatCode="0.0">
                  <c:v>64.63</c:v>
                </c:pt>
                <c:pt idx="70">
                  <c:v>71.239999999999995</c:v>
                </c:pt>
                <c:pt idx="71">
                  <c:v>71.737899999999996</c:v>
                </c:pt>
              </c:numCache>
            </c:numRef>
          </c:val>
          <c:extLst>
            <c:ext xmlns:c16="http://schemas.microsoft.com/office/drawing/2014/chart" uri="{C3380CC4-5D6E-409C-BE32-E72D297353CC}">
              <c16:uniqueId val="{00000000-3B68-41C7-8091-F39719418CFD}"/>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elprod'!$C$3:$C$74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pt idx="70">
                  <c:v>47.26</c:v>
                </c:pt>
                <c:pt idx="71">
                  <c:v>51.282699999999998</c:v>
                </c:pt>
              </c:numCache>
            </c:numRef>
          </c:val>
          <c:extLst>
            <c:ext xmlns:c16="http://schemas.microsoft.com/office/drawing/2014/chart" uri="{C3380CC4-5D6E-409C-BE32-E72D297353CC}">
              <c16:uniqueId val="{00000001-3B68-41C7-8091-F39719418CFD}"/>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elprod'!$D$3:$D$74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pt idx="70">
                  <c:v>27.6</c:v>
                </c:pt>
                <c:pt idx="71">
                  <c:v>27.367999999999999</c:v>
                </c:pt>
              </c:numCache>
            </c:numRef>
          </c:val>
          <c:extLst>
            <c:ext xmlns:c16="http://schemas.microsoft.com/office/drawing/2014/chart" uri="{C3380CC4-5D6E-409C-BE32-E72D297353CC}">
              <c16:uniqueId val="{00000002-3B68-41C7-8091-F39719418CFD}"/>
            </c:ext>
          </c:extLst>
        </c:ser>
        <c:ser>
          <c:idx val="4"/>
          <c:order val="4"/>
          <c:tx>
            <c:strRef>
              <c:f>'Total elprod'!$E$2</c:f>
              <c:strCache>
                <c:ptCount val="1"/>
                <c:pt idx="0">
                  <c:v>Solkraft</c:v>
                </c:pt>
              </c:strCache>
            </c:strRef>
          </c:tx>
          <c:spPr>
            <a:solidFill>
              <a:srgbClr val="FFCC00"/>
            </a:solidFill>
            <a:ln>
              <a:no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elprod'!$E$3:$E$74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0.66</c:v>
                </c:pt>
                <c:pt idx="70">
                  <c:v>1.1000000000000001</c:v>
                </c:pt>
                <c:pt idx="71">
                  <c:v>1.5</c:v>
                </c:pt>
              </c:numCache>
            </c:numRef>
          </c:val>
          <c:extLst>
            <c:ext xmlns:c16="http://schemas.microsoft.com/office/drawing/2014/chart" uri="{C3380CC4-5D6E-409C-BE32-E72D297353CC}">
              <c16:uniqueId val="{00000003-3B68-41C7-8091-F39719418CFD}"/>
            </c:ext>
          </c:extLst>
        </c:ser>
        <c:ser>
          <c:idx val="5"/>
          <c:order val="5"/>
          <c:tx>
            <c:strRef>
              <c:f>'Total elprod'!$F$2</c:f>
              <c:strCache>
                <c:ptCount val="1"/>
                <c:pt idx="0">
                  <c:v>Kraftvärme</c:v>
                </c:pt>
              </c:strCache>
            </c:strRef>
          </c:tx>
          <c:spPr>
            <a:solidFill>
              <a:schemeClr val="accent4"/>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elprod'!$F$3:$F$74</c:f>
              <c:numCache>
                <c:formatCode>General</c:formatCode>
                <c:ptCount val="72"/>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pt idx="70">
                  <c:v>12.784000000000001</c:v>
                </c:pt>
                <c:pt idx="71">
                  <c:v>15.326000000000001</c:v>
                </c:pt>
              </c:numCache>
            </c:numRef>
          </c:val>
          <c:extLst>
            <c:ext xmlns:c16="http://schemas.microsoft.com/office/drawing/2014/chart" uri="{C3380CC4-5D6E-409C-BE32-E72D297353CC}">
              <c16:uniqueId val="{00000004-3B68-41C7-8091-F39719418CFD}"/>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elprod'!$G$3:$G$74</c:f>
              <c:numCache>
                <c:formatCode>General</c:formatCode>
                <c:ptCount val="72"/>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pt idx="70">
                  <c:v>2.3E-2</c:v>
                </c:pt>
                <c:pt idx="71">
                  <c:v>0.127</c:v>
                </c:pt>
              </c:numCache>
            </c:numRef>
          </c:val>
          <c:extLst>
            <c:ext xmlns:c16="http://schemas.microsoft.com/office/drawing/2014/chart" uri="{C3380CC4-5D6E-409C-BE32-E72D297353CC}">
              <c16:uniqueId val="{00000005-3B68-41C7-8091-F39719418CFD}"/>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3B68-41C7-8091-F39719418CFD}"/>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3B68-41C7-8091-F39719418CFD}"/>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3B68-41C7-8091-F39719418CFD}"/>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3B68-41C7-8091-F39719418CFD}"/>
                    </c:ext>
                  </c:extLst>
                </c:dPt>
                <c:dPt>
                  <c:idx val="4"/>
                  <c:bubble3D val="0"/>
                  <c:extLst>
                    <c:ext xmlns:c16="http://schemas.microsoft.com/office/drawing/2014/chart" uri="{C3380CC4-5D6E-409C-BE32-E72D297353CC}">
                      <c16:uniqueId val="{0000000E-3B68-41C7-8091-F39719418CFD}"/>
                    </c:ext>
                  </c:extLst>
                </c:dPt>
                <c:cat>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val>
                <c:extLst>
                  <c:ext xmlns:c16="http://schemas.microsoft.com/office/drawing/2014/chart" uri="{C3380CC4-5D6E-409C-BE32-E72D297353CC}">
                    <c16:uniqueId val="{0000000F-3B68-41C7-8091-F39719418CFD}"/>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80"/>
          <c:min val="0"/>
        </c:scaling>
        <c:delete val="0"/>
        <c:axPos val="l"/>
        <c:majorGridlines>
          <c:spPr>
            <a:ln>
              <a:solidFill>
                <a:schemeClr val="accent2">
                  <a:lumMod val="40000"/>
                  <a:lumOff val="60000"/>
                </a:schemeClr>
              </a:solidFill>
            </a:ln>
          </c:spPr>
        </c:majorGridlines>
        <c:title>
          <c:tx>
            <c:rich>
              <a:bodyPr rot="0" vert="horz"/>
              <a:lstStyle/>
              <a:p>
                <a:pPr>
                  <a:defRPr>
                    <a:latin typeface="+mj-lt"/>
                  </a:defRPr>
                </a:pPr>
                <a:r>
                  <a:rPr lang="sv-SE" sz="1600">
                    <a:latin typeface="+mj-lt"/>
                  </a:rPr>
                  <a:t>TWh/år</a:t>
                </a:r>
              </a:p>
            </c:rich>
          </c:tx>
          <c:layout>
            <c:manualLayout>
              <c:xMode val="edge"/>
              <c:yMode val="edge"/>
              <c:x val="3.2480559510255566E-2"/>
              <c:y val="7.5564439847951734E-2"/>
            </c:manualLayout>
          </c:layout>
          <c:overlay val="0"/>
        </c:title>
        <c:numFmt formatCode="#,##0" sourceLinked="0"/>
        <c:majorTickMark val="out"/>
        <c:minorTickMark val="none"/>
        <c:tickLblPos val="nextTo"/>
        <c:spPr>
          <a:noFill/>
          <a:ln>
            <a:noFill/>
          </a:ln>
        </c:spPr>
        <c:txPr>
          <a:bodyPr/>
          <a:lstStyle/>
          <a:p>
            <a:pPr>
              <a:defRPr sz="18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70714041497094693"/>
          <c:y val="0.18223156642881413"/>
          <c:w val="0.28016085438514315"/>
          <c:h val="0.71861684505606527"/>
        </c:manualLayout>
      </c:layout>
      <c:overlay val="0"/>
      <c:txPr>
        <a:bodyPr/>
        <a:lstStyle/>
        <a:p>
          <a:pPr>
            <a:defRPr sz="18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5722177308040326"/>
          <c:h val="0.7188382738308734"/>
        </c:manualLayout>
      </c:layout>
      <c:barChart>
        <c:barDir val="col"/>
        <c:grouping val="stacked"/>
        <c:varyColors val="0"/>
        <c:ser>
          <c:idx val="2"/>
          <c:order val="0"/>
          <c:tx>
            <c:strRef>
              <c:f>'Industrins elanvändning'!$F$3</c:f>
              <c:strCache>
                <c:ptCount val="1"/>
                <c:pt idx="0">
                  <c:v>Gruvor</c:v>
                </c:pt>
              </c:strCache>
            </c:strRef>
          </c:tx>
          <c:spPr>
            <a:solidFill>
              <a:schemeClr val="accent1"/>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elanvändning'!$F$4:$F$35</c:f>
              <c:numCache>
                <c:formatCode>#\ ##0.0</c:formatCode>
                <c:ptCount val="6"/>
                <c:pt idx="0">
                  <c:v>2.5979999999999999</c:v>
                </c:pt>
                <c:pt idx="1">
                  <c:v>2.5613888888888887</c:v>
                </c:pt>
                <c:pt idx="2">
                  <c:v>3.1638888888888888</c:v>
                </c:pt>
                <c:pt idx="3">
                  <c:v>3.5297222222222224</c:v>
                </c:pt>
                <c:pt idx="4">
                  <c:v>3.9369999999999998</c:v>
                </c:pt>
                <c:pt idx="5">
                  <c:v>4</c:v>
                </c:pt>
              </c:numCache>
            </c:numRef>
          </c:val>
          <c:extLst>
            <c:ext xmlns:c16="http://schemas.microsoft.com/office/drawing/2014/chart" uri="{C3380CC4-5D6E-409C-BE32-E72D297353CC}">
              <c16:uniqueId val="{00000000-5B8E-4730-A4AF-2D2B4DDE60C5}"/>
            </c:ext>
          </c:extLst>
        </c:ser>
        <c:ser>
          <c:idx val="3"/>
          <c:order val="1"/>
          <c:tx>
            <c:strRef>
              <c:f>'Industrins elanvändning'!$G$3</c:f>
              <c:strCache>
                <c:ptCount val="1"/>
                <c:pt idx="0">
                  <c:v>Livsmedel</c:v>
                </c:pt>
              </c:strCache>
            </c:strRef>
          </c:tx>
          <c:spPr>
            <a:solidFill>
              <a:schemeClr val="tx2"/>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elanvändning'!$G$4:$G$35</c:f>
              <c:numCache>
                <c:formatCode>#\ ##0.0</c:formatCode>
                <c:ptCount val="6"/>
                <c:pt idx="0">
                  <c:v>2.9889999999999999</c:v>
                </c:pt>
                <c:pt idx="1">
                  <c:v>2.4369444444444444</c:v>
                </c:pt>
                <c:pt idx="2">
                  <c:v>2.4555555555555557</c:v>
                </c:pt>
                <c:pt idx="3">
                  <c:v>2.4155555555555557</c:v>
                </c:pt>
                <c:pt idx="4">
                  <c:v>2.3730000000000002</c:v>
                </c:pt>
                <c:pt idx="5">
                  <c:v>2.4</c:v>
                </c:pt>
              </c:numCache>
            </c:numRef>
          </c:val>
          <c:extLst>
            <c:ext xmlns:c16="http://schemas.microsoft.com/office/drawing/2014/chart" uri="{C3380CC4-5D6E-409C-BE32-E72D297353CC}">
              <c16:uniqueId val="{00000001-5B8E-4730-A4AF-2D2B4DDE60C5}"/>
            </c:ext>
          </c:extLst>
        </c:ser>
        <c:ser>
          <c:idx val="5"/>
          <c:order val="2"/>
          <c:tx>
            <c:strRef>
              <c:f>'Industrins elanvändning'!$I$3</c:f>
              <c:strCache>
                <c:ptCount val="1"/>
                <c:pt idx="0">
                  <c:v>Trävaru</c:v>
                </c:pt>
              </c:strCache>
            </c:strRef>
          </c:tx>
          <c:spPr>
            <a:solidFill>
              <a:srgbClr val="66CC3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elanvändning'!$I$4:$I$35</c:f>
              <c:numCache>
                <c:formatCode>#\ ##0.0</c:formatCode>
                <c:ptCount val="6"/>
                <c:pt idx="0">
                  <c:v>2.3279999999999998</c:v>
                </c:pt>
                <c:pt idx="1">
                  <c:v>2.1658333333333335</c:v>
                </c:pt>
                <c:pt idx="2">
                  <c:v>2.1036111111111113</c:v>
                </c:pt>
                <c:pt idx="3">
                  <c:v>1.8794444444444445</c:v>
                </c:pt>
                <c:pt idx="4">
                  <c:v>1.9</c:v>
                </c:pt>
                <c:pt idx="5">
                  <c:v>2</c:v>
                </c:pt>
              </c:numCache>
            </c:numRef>
          </c:val>
          <c:extLst>
            <c:ext xmlns:c16="http://schemas.microsoft.com/office/drawing/2014/chart" uri="{C3380CC4-5D6E-409C-BE32-E72D297353CC}">
              <c16:uniqueId val="{00000002-5B8E-4730-A4AF-2D2B4DDE60C5}"/>
            </c:ext>
          </c:extLst>
        </c:ser>
        <c:ser>
          <c:idx val="6"/>
          <c:order val="3"/>
          <c:tx>
            <c:strRef>
              <c:f>'Industrins elanvändning'!$B$3</c:f>
              <c:strCache>
                <c:ptCount val="1"/>
                <c:pt idx="0">
                  <c:v>Massa och papper</c:v>
                </c:pt>
              </c:strCache>
            </c:strRef>
          </c:tx>
          <c:spPr>
            <a:solidFill>
              <a:schemeClr val="accent4"/>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elanvändning'!$B$4:$B$35</c:f>
              <c:numCache>
                <c:formatCode>#\ ##0.0</c:formatCode>
                <c:ptCount val="6"/>
                <c:pt idx="0">
                  <c:v>23.564</c:v>
                </c:pt>
                <c:pt idx="1">
                  <c:v>23.715555555555557</c:v>
                </c:pt>
                <c:pt idx="2">
                  <c:v>22.729166666666668</c:v>
                </c:pt>
                <c:pt idx="3">
                  <c:v>20.26861111111111</c:v>
                </c:pt>
                <c:pt idx="4">
                  <c:v>19.100000000000001</c:v>
                </c:pt>
                <c:pt idx="5">
                  <c:v>18.399999999999999</c:v>
                </c:pt>
              </c:numCache>
            </c:numRef>
          </c:val>
          <c:extLst>
            <c:ext xmlns:c16="http://schemas.microsoft.com/office/drawing/2014/chart" uri="{C3380CC4-5D6E-409C-BE32-E72D297353CC}">
              <c16:uniqueId val="{00000003-5B8E-4730-A4AF-2D2B4DDE60C5}"/>
            </c:ext>
          </c:extLst>
        </c:ser>
        <c:ser>
          <c:idx val="8"/>
          <c:order val="4"/>
          <c:tx>
            <c:strRef>
              <c:f>'Industrins elanvändning'!$D$3</c:f>
              <c:strCache>
                <c:ptCount val="1"/>
                <c:pt idx="0">
                  <c:v>Kemisk</c:v>
                </c:pt>
              </c:strCache>
            </c:strRef>
          </c:tx>
          <c:spPr>
            <a:solidFill>
              <a:srgbClr val="009FE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elanvändning'!$D$4:$D$35</c:f>
              <c:numCache>
                <c:formatCode>#\ ##0.0</c:formatCode>
                <c:ptCount val="6"/>
                <c:pt idx="0">
                  <c:v>6.7110000000000003</c:v>
                </c:pt>
                <c:pt idx="1">
                  <c:v>6.7030555555555553</c:v>
                </c:pt>
                <c:pt idx="2">
                  <c:v>6.0311111111111115</c:v>
                </c:pt>
                <c:pt idx="3">
                  <c:v>5.4516666666666671</c:v>
                </c:pt>
                <c:pt idx="4">
                  <c:v>5.0500000000000007</c:v>
                </c:pt>
                <c:pt idx="5">
                  <c:v>5.6</c:v>
                </c:pt>
              </c:numCache>
            </c:numRef>
          </c:val>
          <c:extLst>
            <c:ext xmlns:c16="http://schemas.microsoft.com/office/drawing/2014/chart" uri="{C3380CC4-5D6E-409C-BE32-E72D297353CC}">
              <c16:uniqueId val="{00000004-5B8E-4730-A4AF-2D2B4DDE60C5}"/>
            </c:ext>
          </c:extLst>
        </c:ser>
        <c:ser>
          <c:idx val="0"/>
          <c:order val="5"/>
          <c:tx>
            <c:strRef>
              <c:f>'Industrins elanvändning'!$H$3</c:f>
              <c:strCache>
                <c:ptCount val="1"/>
                <c:pt idx="0">
                  <c:v>Jord- och sten</c:v>
                </c:pt>
              </c:strCache>
            </c:strRef>
          </c:tx>
          <c:spPr>
            <a:solidFill>
              <a:schemeClr val="accent6"/>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elanvändning'!$H$4:$H$35</c:f>
              <c:numCache>
                <c:formatCode>#\ ##0.0</c:formatCode>
                <c:ptCount val="6"/>
                <c:pt idx="0">
                  <c:v>1.1739999999999999</c:v>
                </c:pt>
                <c:pt idx="1">
                  <c:v>1.0522222222222222</c:v>
                </c:pt>
                <c:pt idx="2">
                  <c:v>1.0155555555555555</c:v>
                </c:pt>
                <c:pt idx="3">
                  <c:v>0.94694444444444448</c:v>
                </c:pt>
                <c:pt idx="4">
                  <c:v>1</c:v>
                </c:pt>
                <c:pt idx="5">
                  <c:v>1</c:v>
                </c:pt>
              </c:numCache>
            </c:numRef>
          </c:val>
          <c:extLst>
            <c:ext xmlns:c16="http://schemas.microsoft.com/office/drawing/2014/chart" uri="{C3380CC4-5D6E-409C-BE32-E72D297353CC}">
              <c16:uniqueId val="{00000005-5B8E-4730-A4AF-2D2B4DDE60C5}"/>
            </c:ext>
          </c:extLst>
        </c:ser>
        <c:ser>
          <c:idx val="9"/>
          <c:order val="6"/>
          <c:tx>
            <c:strRef>
              <c:f>'Industrins elanvändning'!$C$3</c:f>
              <c:strCache>
                <c:ptCount val="1"/>
                <c:pt idx="0">
                  <c:v>Stål och metallverk</c:v>
                </c:pt>
              </c:strCache>
            </c:strRef>
          </c:tx>
          <c:spPr>
            <a:solidFill>
              <a:srgbClr val="C9C9C9"/>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elanvändning'!$C$4:$C$35</c:f>
              <c:numCache>
                <c:formatCode>#\ ##0.0</c:formatCode>
                <c:ptCount val="6"/>
                <c:pt idx="0">
                  <c:v>8.11</c:v>
                </c:pt>
                <c:pt idx="1">
                  <c:v>8.5</c:v>
                </c:pt>
                <c:pt idx="2">
                  <c:v>7.3508333333333331</c:v>
                </c:pt>
                <c:pt idx="3">
                  <c:v>7.384722222222222</c:v>
                </c:pt>
                <c:pt idx="4">
                  <c:v>6.9649999999999999</c:v>
                </c:pt>
                <c:pt idx="5">
                  <c:v>7.4</c:v>
                </c:pt>
              </c:numCache>
            </c:numRef>
          </c:val>
          <c:extLst>
            <c:ext xmlns:c16="http://schemas.microsoft.com/office/drawing/2014/chart" uri="{C3380CC4-5D6E-409C-BE32-E72D297353CC}">
              <c16:uniqueId val="{00000006-5B8E-4730-A4AF-2D2B4DDE60C5}"/>
            </c:ext>
          </c:extLst>
        </c:ser>
        <c:ser>
          <c:idx val="10"/>
          <c:order val="7"/>
          <c:tx>
            <c:strRef>
              <c:f>'Industrins elanvändning'!$E$3</c:f>
              <c:strCache>
                <c:ptCount val="1"/>
                <c:pt idx="0">
                  <c:v>Verkstadsindustri</c:v>
                </c:pt>
              </c:strCache>
            </c:strRef>
          </c:tx>
          <c:spPr>
            <a:solidFill>
              <a:schemeClr val="accent2"/>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elanvändning'!$E$4:$E$35</c:f>
              <c:numCache>
                <c:formatCode>#\ ##0.0</c:formatCode>
                <c:ptCount val="6"/>
                <c:pt idx="0">
                  <c:v>7.4649999999999999</c:v>
                </c:pt>
                <c:pt idx="1">
                  <c:v>6.9447222222222225</c:v>
                </c:pt>
                <c:pt idx="2">
                  <c:v>5.6563888888888885</c:v>
                </c:pt>
                <c:pt idx="3">
                  <c:v>5.3108333333333331</c:v>
                </c:pt>
                <c:pt idx="4">
                  <c:v>4.71</c:v>
                </c:pt>
                <c:pt idx="5">
                  <c:v>5.5</c:v>
                </c:pt>
              </c:numCache>
            </c:numRef>
          </c:val>
          <c:extLst>
            <c:ext xmlns:c16="http://schemas.microsoft.com/office/drawing/2014/chart" uri="{C3380CC4-5D6E-409C-BE32-E72D297353CC}">
              <c16:uniqueId val="{00000007-5B8E-4730-A4AF-2D2B4DDE60C5}"/>
            </c:ext>
          </c:extLst>
        </c:ser>
        <c:ser>
          <c:idx val="11"/>
          <c:order val="8"/>
          <c:tx>
            <c:strRef>
              <c:f>'Industrins elanvändning'!$J$3</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elanvändning'!$J$4:$J$35</c:f>
              <c:numCache>
                <c:formatCode>#\ ##0.0</c:formatCode>
                <c:ptCount val="6"/>
                <c:pt idx="0">
                  <c:v>1.95</c:v>
                </c:pt>
                <c:pt idx="1">
                  <c:v>1.1986111111111111</c:v>
                </c:pt>
                <c:pt idx="2">
                  <c:v>2.2719444444444443</c:v>
                </c:pt>
                <c:pt idx="3">
                  <c:v>2.06</c:v>
                </c:pt>
                <c:pt idx="4">
                  <c:v>1.2920000000000016</c:v>
                </c:pt>
                <c:pt idx="5">
                  <c:v>2</c:v>
                </c:pt>
              </c:numCache>
            </c:numRef>
          </c:val>
          <c:extLst>
            <c:ext xmlns:c16="http://schemas.microsoft.com/office/drawing/2014/chart" uri="{C3380CC4-5D6E-409C-BE32-E72D297353CC}">
              <c16:uniqueId val="{00000008-5B8E-4730-A4AF-2D2B4DDE60C5}"/>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65183115076708931"/>
          <c:y val="0.15795394318778921"/>
          <c:w val="0.33079293536843035"/>
          <c:h val="0.77475802317543174"/>
        </c:manualLayout>
      </c:layout>
      <c:overlay val="0"/>
      <c:txPr>
        <a:bodyPr/>
        <a:lstStyle/>
        <a:p>
          <a:pPr>
            <a:defRPr sz="16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67325973630673508"/>
          <c:h val="0.7188382738308734"/>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TWh'!$B$3:$B$35</c:f>
              <c:numCache>
                <c:formatCode>#\ ##0.0</c:formatCode>
                <c:ptCount val="7"/>
                <c:pt idx="0">
                  <c:v>35.031368000000001</c:v>
                </c:pt>
                <c:pt idx="1">
                  <c:v>40.982999999999997</c:v>
                </c:pt>
                <c:pt idx="2">
                  <c:v>41.480000000000004</c:v>
                </c:pt>
                <c:pt idx="3">
                  <c:v>39.275000000000006</c:v>
                </c:pt>
                <c:pt idx="4">
                  <c:v>36.634722222222223</c:v>
                </c:pt>
                <c:pt idx="5">
                  <c:v>35.052</c:v>
                </c:pt>
                <c:pt idx="6">
                  <c:v>35.4</c:v>
                </c:pt>
              </c:numCache>
            </c:numRef>
          </c:val>
          <c:extLst>
            <c:ext xmlns:c16="http://schemas.microsoft.com/office/drawing/2014/chart" uri="{C3380CC4-5D6E-409C-BE32-E72D297353CC}">
              <c16:uniqueId val="{00000000-7716-45B2-9050-2AFF58DB168E}"/>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TWh'!$C$3:$C$35</c:f>
              <c:numCache>
                <c:formatCode>#\ ##0.0</c:formatCode>
                <c:ptCount val="7"/>
                <c:pt idx="0">
                  <c:v>6.8912659999999999</c:v>
                </c:pt>
                <c:pt idx="1">
                  <c:v>7.4649999999999999</c:v>
                </c:pt>
                <c:pt idx="2">
                  <c:v>6.9447222222222225</c:v>
                </c:pt>
                <c:pt idx="3">
                  <c:v>5.6563888888888885</c:v>
                </c:pt>
                <c:pt idx="4">
                  <c:v>5.3108333333333331</c:v>
                </c:pt>
                <c:pt idx="5">
                  <c:v>4.71</c:v>
                </c:pt>
                <c:pt idx="6">
                  <c:v>5.5</c:v>
                </c:pt>
              </c:numCache>
            </c:numRef>
          </c:val>
          <c:extLst>
            <c:ext xmlns:c16="http://schemas.microsoft.com/office/drawing/2014/chart" uri="{C3380CC4-5D6E-409C-BE32-E72D297353CC}">
              <c16:uniqueId val="{00000001-7716-45B2-9050-2AFF58DB168E}"/>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TWh'!$D$3:$D$35</c:f>
              <c:numCache>
                <c:formatCode>#\ ##0.0</c:formatCode>
                <c:ptCount val="7"/>
                <c:pt idx="0">
                  <c:v>9.420614999999998</c:v>
                </c:pt>
                <c:pt idx="1">
                  <c:v>8.4409999999999954</c:v>
                </c:pt>
                <c:pt idx="2">
                  <c:v>6.8536111111111069</c:v>
                </c:pt>
                <c:pt idx="3">
                  <c:v>7.8466666666666711</c:v>
                </c:pt>
                <c:pt idx="4">
                  <c:v>7.3019444444444517</c:v>
                </c:pt>
                <c:pt idx="5">
                  <c:v>6.5649999999999977</c:v>
                </c:pt>
                <c:pt idx="6">
                  <c:v>7.3999999999999986</c:v>
                </c:pt>
              </c:numCache>
            </c:numRef>
          </c:val>
          <c:extLst>
            <c:ext xmlns:c16="http://schemas.microsoft.com/office/drawing/2014/chart" uri="{C3380CC4-5D6E-409C-BE32-E72D297353CC}">
              <c16:uniqueId val="{00000002-7716-45B2-9050-2AFF58DB168E}"/>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spPr>
              <a:solidFill>
                <a:srgbClr val="FFFFFF"/>
              </a:solidFill>
              <a:ln>
                <a:noFill/>
              </a:ln>
              <a:effectLst/>
            </c:spPr>
            <c:txPr>
              <a:bodyPr wrap="square" lIns="38100" tIns="19050" rIns="38100" bIns="19050" anchor="ctr">
                <a:spAutoFit/>
              </a:bodyPr>
              <a:lstStyle/>
              <a:p>
                <a:pPr>
                  <a:defRPr sz="1200"/>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TWh'!$E$3:$E$35</c:f>
              <c:numCache>
                <c:formatCode>#\ ##0.0</c:formatCode>
                <c:ptCount val="7"/>
                <c:pt idx="0">
                  <c:v>51.343249</c:v>
                </c:pt>
                <c:pt idx="1">
                  <c:v>56.888999999999996</c:v>
                </c:pt>
                <c:pt idx="2">
                  <c:v>55.278333333333336</c:v>
                </c:pt>
                <c:pt idx="3">
                  <c:v>52.778055555555568</c:v>
                </c:pt>
                <c:pt idx="4">
                  <c:v>49.247500000000009</c:v>
                </c:pt>
                <c:pt idx="5">
                  <c:v>46.326999999999998</c:v>
                </c:pt>
                <c:pt idx="6">
                  <c:v>48.3</c:v>
                </c:pt>
              </c:numCache>
            </c:numRef>
          </c:val>
          <c:smooth val="0"/>
          <c:extLst>
            <c:ext xmlns:c16="http://schemas.microsoft.com/office/drawing/2014/chart" uri="{C3380CC4-5D6E-409C-BE32-E72D297353CC}">
              <c16:uniqueId val="{00000003-7716-45B2-9050-2AFF58DB168E}"/>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800"/>
            </a:pPr>
            <a:endParaRPr lang="sv-SE"/>
          </a:p>
        </c:txPr>
      </c:legendEntry>
      <c:legendEntry>
        <c:idx val="3"/>
        <c:delete val="1"/>
      </c:legendEntry>
      <c:layout>
        <c:manualLayout>
          <c:xMode val="edge"/>
          <c:yMode val="edge"/>
          <c:x val="0.7449097935539295"/>
          <c:y val="0.59308409999290468"/>
          <c:w val="0.22926126484583786"/>
          <c:h val="0.30243051918873176"/>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'!$A$6</c:f>
              <c:strCache>
                <c:ptCount val="1"/>
                <c:pt idx="0">
                  <c:v>Antal abonnemang</c:v>
                </c:pt>
              </c:strCache>
            </c:strRef>
          </c:cat>
          <c:val>
            <c:numRef>
              <c:f>'Elanvändning ‒ bostäder i '!$B$6</c:f>
              <c:numCache>
                <c:formatCode>#,##0</c:formatCode>
                <c:ptCount val="1"/>
                <c:pt idx="0">
                  <c:v>2099135</c:v>
                </c:pt>
              </c:numCache>
            </c:numRef>
          </c:val>
          <c:extLst xmlns:c15="http://schemas.microsoft.com/office/drawing/2012/chart">
            <c:ext xmlns:c16="http://schemas.microsoft.com/office/drawing/2014/chart" uri="{C3380CC4-5D6E-409C-BE32-E72D297353CC}">
              <c16:uniqueId val="{00000000-C78B-46A0-864F-B0B5401BC571}"/>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cat>
            <c:strRef>
              <c:f>'Elanvändning ‒ bostäder i '!$A$6</c:f>
              <c:strCache>
                <c:ptCount val="1"/>
                <c:pt idx="0">
                  <c:v>Antal abonnemang</c:v>
                </c:pt>
              </c:strCache>
            </c:strRef>
          </c:cat>
          <c:val>
            <c:numRef>
              <c:f>'Elanvändning ‒ bostäder i '!$C$6</c:f>
              <c:numCache>
                <c:formatCode>#,##0</c:formatCode>
                <c:ptCount val="1"/>
                <c:pt idx="0">
                  <c:v>2385424</c:v>
                </c:pt>
              </c:numCache>
            </c:numRef>
          </c:val>
          <c:extLst>
            <c:ext xmlns:c16="http://schemas.microsoft.com/office/drawing/2014/chart" uri="{C3380CC4-5D6E-409C-BE32-E72D297353CC}">
              <c16:uniqueId val="{00000001-C78B-46A0-864F-B0B5401BC571}"/>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cat>
            <c:strRef>
              <c:f>'Elanvändning ‒ bostäder i '!$A$6</c:f>
              <c:strCache>
                <c:ptCount val="1"/>
                <c:pt idx="0">
                  <c:v>Antal abonnemang</c:v>
                </c:pt>
              </c:strCache>
            </c:strRef>
          </c:cat>
          <c:val>
            <c:numRef>
              <c:f>'Elanvändning ‒ bostäder i '!$D$6</c:f>
              <c:numCache>
                <c:formatCode>#,##0</c:formatCode>
                <c:ptCount val="1"/>
                <c:pt idx="0">
                  <c:v>443202</c:v>
                </c:pt>
              </c:numCache>
            </c:numRef>
          </c:val>
          <c:extLst>
            <c:ext xmlns:c16="http://schemas.microsoft.com/office/drawing/2014/chart" uri="{C3380CC4-5D6E-409C-BE32-E72D297353CC}">
              <c16:uniqueId val="{00000002-C78B-46A0-864F-B0B5401BC571}"/>
            </c:ext>
          </c:extLst>
        </c:ser>
        <c:dLbls>
          <c:showLegendKey val="0"/>
          <c:showVal val="0"/>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'!$A$8</c:f>
              <c:strCache>
                <c:ptCount val="1"/>
                <c:pt idx="0">
                  <c:v>GWh</c:v>
                </c:pt>
              </c:strCache>
            </c:strRef>
          </c:cat>
          <c:val>
            <c:numRef>
              <c:f>'Elanvändning ‒ bostäder i '!$B$8</c:f>
              <c:numCache>
                <c:formatCode>#,##0</c:formatCode>
                <c:ptCount val="1"/>
                <c:pt idx="0">
                  <c:v>25351</c:v>
                </c:pt>
              </c:numCache>
            </c:numRef>
          </c:val>
          <c:extLst xmlns:c15="http://schemas.microsoft.com/office/drawing/2012/chart">
            <c:ext xmlns:c16="http://schemas.microsoft.com/office/drawing/2014/chart" uri="{C3380CC4-5D6E-409C-BE32-E72D297353CC}">
              <c16:uniqueId val="{00000000-D0C8-43B8-B329-8A4DC9883D0A}"/>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cat>
            <c:strRef>
              <c:f>'Elanvändning ‒ bostäder i '!$A$8</c:f>
              <c:strCache>
                <c:ptCount val="1"/>
                <c:pt idx="0">
                  <c:v>GWh</c:v>
                </c:pt>
              </c:strCache>
            </c:strRef>
          </c:cat>
          <c:val>
            <c:numRef>
              <c:f>'Elanvändning ‒ bostäder i '!$C$8</c:f>
              <c:numCache>
                <c:formatCode>#,##0</c:formatCode>
                <c:ptCount val="1"/>
                <c:pt idx="0">
                  <c:v>12684</c:v>
                </c:pt>
              </c:numCache>
            </c:numRef>
          </c:val>
          <c:extLst>
            <c:ext xmlns:c16="http://schemas.microsoft.com/office/drawing/2014/chart" uri="{C3380CC4-5D6E-409C-BE32-E72D297353CC}">
              <c16:uniqueId val="{00000001-D0C8-43B8-B329-8A4DC9883D0A}"/>
            </c:ext>
          </c:extLst>
        </c:ser>
        <c:ser>
          <c:idx val="3"/>
          <c:order val="2"/>
          <c:tx>
            <c:strRef>
              <c:f>'Elanvändning ‒ bostäder i '!$D$5</c:f>
              <c:strCache>
                <c:ptCount val="1"/>
                <c:pt idx="0">
                  <c:v>Fritidsbostäder</c:v>
                </c:pt>
              </c:strCache>
            </c:strRef>
          </c:tx>
          <c:spPr>
            <a:ln>
              <a:solidFill>
                <a:srgbClr val="FFFFFF"/>
              </a:solidFill>
            </a:ln>
          </c:spPr>
          <c:invertIfNegative val="0"/>
          <c:cat>
            <c:strRef>
              <c:f>'Elanvändning ‒ bostäder i '!$A$8</c:f>
              <c:strCache>
                <c:ptCount val="1"/>
                <c:pt idx="0">
                  <c:v>GWh</c:v>
                </c:pt>
              </c:strCache>
            </c:strRef>
          </c:cat>
          <c:val>
            <c:numRef>
              <c:f>'Elanvändning ‒ bostäder i '!$D$8</c:f>
              <c:numCache>
                <c:formatCode>#,##0</c:formatCode>
                <c:ptCount val="1"/>
                <c:pt idx="0">
                  <c:v>2831</c:v>
                </c:pt>
              </c:numCache>
            </c:numRef>
          </c:val>
          <c:extLst>
            <c:ext xmlns:c16="http://schemas.microsoft.com/office/drawing/2014/chart" uri="{C3380CC4-5D6E-409C-BE32-E72D297353CC}">
              <c16:uniqueId val="{00000002-D0C8-43B8-B329-8A4DC9883D0A}"/>
            </c:ext>
          </c:extLst>
        </c:ser>
        <c:dLbls>
          <c:showLegendKey val="0"/>
          <c:showVal val="0"/>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227582506599418E-2"/>
          <c:y val="0.12705859398667771"/>
          <c:w val="0.59100305017351562"/>
          <c:h val="0.78098885750437574"/>
        </c:manualLayout>
      </c:layout>
      <c:lineChart>
        <c:grouping val="standard"/>
        <c:varyColors val="0"/>
        <c:ser>
          <c:idx val="0"/>
          <c:order val="0"/>
          <c:tx>
            <c:strRef>
              <c:f>'Elpris i Norden respektive Tysk'!$A$2</c:f>
              <c:strCache>
                <c:ptCount val="1"/>
                <c:pt idx="0">
                  <c:v>Datum</c:v>
                </c:pt>
              </c:strCache>
            </c:strRef>
          </c:tx>
          <c:marker>
            <c:symbol val="none"/>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Tysk'!$A$3:$A$1112</c:f>
              <c:numCache>
                <c:formatCode>m/d/yyyy</c:formatCode>
                <c:ptCount val="111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numCache>
            </c:numRef>
          </c:val>
          <c:smooth val="0"/>
          <c:extLst xmlns:c15="http://schemas.microsoft.com/office/drawing/2012/chart">
            <c:ext xmlns:c16="http://schemas.microsoft.com/office/drawing/2014/chart" uri="{C3380CC4-5D6E-409C-BE32-E72D297353CC}">
              <c16:uniqueId val="{00000000-00A2-4B52-9473-2E7BB0EA0F64}"/>
            </c:ext>
          </c:extLst>
        </c:ser>
        <c:ser>
          <c:idx val="1"/>
          <c:order val="1"/>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c:ext xmlns:c16="http://schemas.microsoft.com/office/drawing/2014/chart" uri="{C3380CC4-5D6E-409C-BE32-E72D297353CC}">
                <c16:uniqueId val="{00000002-00A2-4B52-9473-2E7BB0EA0F64}"/>
              </c:ext>
            </c:extLst>
          </c:dPt>
          <c:dPt>
            <c:idx val="1"/>
            <c:bubble3D val="0"/>
            <c:spPr>
              <a:ln w="31750">
                <a:solidFill>
                  <a:schemeClr val="accent5"/>
                </a:solidFill>
              </a:ln>
              <a:effectLst/>
            </c:spPr>
            <c:extLst>
              <c:ext xmlns:c16="http://schemas.microsoft.com/office/drawing/2014/chart" uri="{C3380CC4-5D6E-409C-BE32-E72D297353CC}">
                <c16:uniqueId val="{00000004-00A2-4B52-9473-2E7BB0EA0F64}"/>
              </c:ext>
            </c:extLst>
          </c:dPt>
          <c:dPt>
            <c:idx val="2"/>
            <c:bubble3D val="0"/>
            <c:spPr>
              <a:ln w="31750">
                <a:solidFill>
                  <a:schemeClr val="accent5"/>
                </a:solidFill>
              </a:ln>
              <a:effectLst/>
            </c:spPr>
            <c:extLst>
              <c:ext xmlns:c16="http://schemas.microsoft.com/office/drawing/2014/chart" uri="{C3380CC4-5D6E-409C-BE32-E72D297353CC}">
                <c16:uniqueId val="{00000006-00A2-4B52-9473-2E7BB0EA0F64}"/>
              </c:ext>
            </c:extLst>
          </c:dPt>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Tysk'!$B$3:$B$1163</c:f>
              <c:numCache>
                <c:formatCode>General</c:formatCode>
                <c:ptCount val="1161"/>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pt idx="1070">
                  <c:v>2.42</c:v>
                </c:pt>
                <c:pt idx="1071">
                  <c:v>3.3</c:v>
                </c:pt>
                <c:pt idx="1072">
                  <c:v>2.25</c:v>
                </c:pt>
                <c:pt idx="1073">
                  <c:v>1.66</c:v>
                </c:pt>
                <c:pt idx="1074">
                  <c:v>2.25</c:v>
                </c:pt>
                <c:pt idx="1075">
                  <c:v>6.53</c:v>
                </c:pt>
                <c:pt idx="1076">
                  <c:v>9.94</c:v>
                </c:pt>
                <c:pt idx="1077">
                  <c:v>16.11</c:v>
                </c:pt>
                <c:pt idx="1078">
                  <c:v>22.7</c:v>
                </c:pt>
                <c:pt idx="1079">
                  <c:v>16.940000000000001</c:v>
                </c:pt>
                <c:pt idx="1080">
                  <c:v>16.850000000000001</c:v>
                </c:pt>
                <c:pt idx="1081">
                  <c:v>8.7799999999999994</c:v>
                </c:pt>
                <c:pt idx="1082">
                  <c:v>8.8800000000000008</c:v>
                </c:pt>
                <c:pt idx="1083">
                  <c:v>13.76</c:v>
                </c:pt>
                <c:pt idx="1084">
                  <c:v>20.41</c:v>
                </c:pt>
                <c:pt idx="1085">
                  <c:v>17.48</c:v>
                </c:pt>
                <c:pt idx="1086">
                  <c:v>10.88</c:v>
                </c:pt>
                <c:pt idx="1087">
                  <c:v>4.63</c:v>
                </c:pt>
                <c:pt idx="1088">
                  <c:v>6.61</c:v>
                </c:pt>
                <c:pt idx="1089">
                  <c:v>2.1</c:v>
                </c:pt>
                <c:pt idx="1090">
                  <c:v>10.52</c:v>
                </c:pt>
                <c:pt idx="1091">
                  <c:v>18.190000000000001</c:v>
                </c:pt>
                <c:pt idx="1092">
                  <c:v>23.14</c:v>
                </c:pt>
                <c:pt idx="1093">
                  <c:v>22.64</c:v>
                </c:pt>
                <c:pt idx="1094">
                  <c:v>14.82</c:v>
                </c:pt>
                <c:pt idx="1095">
                  <c:v>24.5</c:v>
                </c:pt>
                <c:pt idx="1096">
                  <c:v>50.02</c:v>
                </c:pt>
                <c:pt idx="1097">
                  <c:v>49.03</c:v>
                </c:pt>
                <c:pt idx="1098">
                  <c:v>39.450000000000003</c:v>
                </c:pt>
                <c:pt idx="1099">
                  <c:v>52.52</c:v>
                </c:pt>
                <c:pt idx="1100">
                  <c:v>52.69</c:v>
                </c:pt>
                <c:pt idx="1101">
                  <c:v>56.95</c:v>
                </c:pt>
                <c:pt idx="1102">
                  <c:v>44.63</c:v>
                </c:pt>
                <c:pt idx="1103">
                  <c:v>33.090000000000003</c:v>
                </c:pt>
                <c:pt idx="1104">
                  <c:v>33.86</c:v>
                </c:pt>
                <c:pt idx="1105">
                  <c:v>35.76</c:v>
                </c:pt>
                <c:pt idx="1106">
                  <c:v>39.04</c:v>
                </c:pt>
                <c:pt idx="1107">
                  <c:v>30.85</c:v>
                </c:pt>
                <c:pt idx="1108">
                  <c:v>24.85</c:v>
                </c:pt>
                <c:pt idx="1109">
                  <c:v>29.66</c:v>
                </c:pt>
                <c:pt idx="1110">
                  <c:v>44.33</c:v>
                </c:pt>
                <c:pt idx="1111">
                  <c:v>36.32</c:v>
                </c:pt>
                <c:pt idx="1112">
                  <c:v>52.79</c:v>
                </c:pt>
                <c:pt idx="1113">
                  <c:v>50.79</c:v>
                </c:pt>
                <c:pt idx="1114">
                  <c:v>43.74</c:v>
                </c:pt>
                <c:pt idx="1115">
                  <c:v>39.18</c:v>
                </c:pt>
                <c:pt idx="1116">
                  <c:v>41.66</c:v>
                </c:pt>
                <c:pt idx="1117">
                  <c:v>48</c:v>
                </c:pt>
                <c:pt idx="1118">
                  <c:v>43.27</c:v>
                </c:pt>
                <c:pt idx="1119">
                  <c:v>38.33</c:v>
                </c:pt>
                <c:pt idx="1120">
                  <c:v>42.4</c:v>
                </c:pt>
                <c:pt idx="1121">
                  <c:v>51.99</c:v>
                </c:pt>
                <c:pt idx="1122">
                  <c:v>56.58</c:v>
                </c:pt>
                <c:pt idx="1123">
                  <c:v>53.64</c:v>
                </c:pt>
                <c:pt idx="1124">
                  <c:v>54.31</c:v>
                </c:pt>
                <c:pt idx="1125">
                  <c:v>51.65</c:v>
                </c:pt>
                <c:pt idx="1126">
                  <c:v>54.77</c:v>
                </c:pt>
                <c:pt idx="1127">
                  <c:v>66.98</c:v>
                </c:pt>
                <c:pt idx="1128">
                  <c:v>65.62</c:v>
                </c:pt>
                <c:pt idx="1129">
                  <c:v>71.14</c:v>
                </c:pt>
                <c:pt idx="1130">
                  <c:v>77.88</c:v>
                </c:pt>
                <c:pt idx="1131">
                  <c:v>85.88</c:v>
                </c:pt>
                <c:pt idx="1132">
                  <c:v>96.05</c:v>
                </c:pt>
                <c:pt idx="1133">
                  <c:v>84.73</c:v>
                </c:pt>
                <c:pt idx="1134">
                  <c:v>66.14</c:v>
                </c:pt>
                <c:pt idx="1135">
                  <c:v>81.2</c:v>
                </c:pt>
                <c:pt idx="1136">
                  <c:v>62.06</c:v>
                </c:pt>
                <c:pt idx="1137">
                  <c:v>52.98</c:v>
                </c:pt>
                <c:pt idx="1138">
                  <c:v>38.42</c:v>
                </c:pt>
                <c:pt idx="1139">
                  <c:v>56.46</c:v>
                </c:pt>
                <c:pt idx="1140">
                  <c:v>74.45</c:v>
                </c:pt>
                <c:pt idx="1141">
                  <c:v>60.97</c:v>
                </c:pt>
                <c:pt idx="1142">
                  <c:v>139.16999999999999</c:v>
                </c:pt>
                <c:pt idx="1143">
                  <c:v>156.88999999999999</c:v>
                </c:pt>
                <c:pt idx="1144">
                  <c:v>160.02000000000001</c:v>
                </c:pt>
                <c:pt idx="1145">
                  <c:v>103.15</c:v>
                </c:pt>
                <c:pt idx="1146">
                  <c:v>201.19</c:v>
                </c:pt>
                <c:pt idx="1147">
                  <c:v>105.51</c:v>
                </c:pt>
                <c:pt idx="1148">
                  <c:v>123.19</c:v>
                </c:pt>
                <c:pt idx="1149">
                  <c:v>90.91</c:v>
                </c:pt>
                <c:pt idx="1150">
                  <c:v>85.91</c:v>
                </c:pt>
                <c:pt idx="1151">
                  <c:v>74.33</c:v>
                </c:pt>
                <c:pt idx="1152">
                  <c:v>100.9</c:v>
                </c:pt>
                <c:pt idx="1153">
                  <c:v>79.48</c:v>
                </c:pt>
                <c:pt idx="1154">
                  <c:v>80.459999999999994</c:v>
                </c:pt>
                <c:pt idx="1155">
                  <c:v>101.54</c:v>
                </c:pt>
                <c:pt idx="1156">
                  <c:v>151.04</c:v>
                </c:pt>
                <c:pt idx="1157">
                  <c:v>148.25</c:v>
                </c:pt>
                <c:pt idx="1158">
                  <c:v>126.99</c:v>
                </c:pt>
                <c:pt idx="1159">
                  <c:v>136.47</c:v>
                </c:pt>
                <c:pt idx="1160">
                  <c:v>165.36</c:v>
                </c:pt>
              </c:numCache>
            </c:numRef>
          </c:val>
          <c:smooth val="0"/>
          <c:extLst>
            <c:ext xmlns:c16="http://schemas.microsoft.com/office/drawing/2014/chart" uri="{C3380CC4-5D6E-409C-BE32-E72D297353CC}">
              <c16:uniqueId val="{00000007-00A2-4B52-9473-2E7BB0EA0F64}"/>
            </c:ext>
          </c:extLst>
        </c:ser>
        <c:ser>
          <c:idx val="2"/>
          <c:order val="2"/>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Tysk'!$C$3:$C$1163</c:f>
              <c:numCache>
                <c:formatCode>General</c:formatCode>
                <c:ptCount val="1161"/>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51.451071428571431</c:v>
                </c:pt>
                <c:pt idx="979">
                  <c:v>54.530059523809527</c:v>
                </c:pt>
                <c:pt idx="980">
                  <c:v>64.002916666666678</c:v>
                </c:pt>
                <c:pt idx="981">
                  <c:v>47.739400000000003</c:v>
                </c:pt>
                <c:pt idx="982">
                  <c:v>46.425535714285715</c:v>
                </c:pt>
                <c:pt idx="983">
                  <c:v>53.847202380952389</c:v>
                </c:pt>
                <c:pt idx="984">
                  <c:v>55.277142857142863</c:v>
                </c:pt>
                <c:pt idx="985">
                  <c:v>60.593392857142867</c:v>
                </c:pt>
                <c:pt idx="986">
                  <c:v>55.303630952380956</c:v>
                </c:pt>
                <c:pt idx="987">
                  <c:v>38.940535714285708</c:v>
                </c:pt>
                <c:pt idx="988">
                  <c:v>57.566190476190464</c:v>
                </c:pt>
                <c:pt idx="989">
                  <c:v>52.982678571428565</c:v>
                </c:pt>
                <c:pt idx="990">
                  <c:v>44.846071428571427</c:v>
                </c:pt>
                <c:pt idx="991">
                  <c:v>40.094107142857141</c:v>
                </c:pt>
                <c:pt idx="992">
                  <c:v>42.829047619047621</c:v>
                </c:pt>
                <c:pt idx="993">
                  <c:v>48.158095238095235</c:v>
                </c:pt>
                <c:pt idx="994">
                  <c:v>63.543750000000003</c:v>
                </c:pt>
                <c:pt idx="995">
                  <c:v>53.699642857142884</c:v>
                </c:pt>
                <c:pt idx="996">
                  <c:v>38.593690476190474</c:v>
                </c:pt>
                <c:pt idx="997">
                  <c:v>42.724047619047603</c:v>
                </c:pt>
                <c:pt idx="998">
                  <c:v>43.411249999999995</c:v>
                </c:pt>
                <c:pt idx="999">
                  <c:v>38.687142857142859</c:v>
                </c:pt>
                <c:pt idx="1000">
                  <c:v>22.90190476190477</c:v>
                </c:pt>
                <c:pt idx="1001">
                  <c:v>24.099999999999991</c:v>
                </c:pt>
                <c:pt idx="1002">
                  <c:v>38.313333333333333</c:v>
                </c:pt>
                <c:pt idx="1003">
                  <c:v>36.449820359281425</c:v>
                </c:pt>
                <c:pt idx="1004">
                  <c:v>39.244107142857146</c:v>
                </c:pt>
                <c:pt idx="1005">
                  <c:v>42.503035714285701</c:v>
                </c:pt>
                <c:pt idx="1006">
                  <c:v>37.864107142857129</c:v>
                </c:pt>
                <c:pt idx="1007">
                  <c:v>26.482321428571431</c:v>
                </c:pt>
                <c:pt idx="1008">
                  <c:v>37.161547619047603</c:v>
                </c:pt>
                <c:pt idx="1009">
                  <c:v>40.186904761904756</c:v>
                </c:pt>
                <c:pt idx="1010">
                  <c:v>39.47470238095238</c:v>
                </c:pt>
                <c:pt idx="1011">
                  <c:v>38.438690476190459</c:v>
                </c:pt>
                <c:pt idx="1012">
                  <c:v>32.024285714285703</c:v>
                </c:pt>
                <c:pt idx="1013">
                  <c:v>24.024999999999991</c:v>
                </c:pt>
                <c:pt idx="1014">
                  <c:v>37.413214285714304</c:v>
                </c:pt>
                <c:pt idx="1015">
                  <c:v>36.109404761904749</c:v>
                </c:pt>
                <c:pt idx="1016">
                  <c:v>34.409107142857131</c:v>
                </c:pt>
                <c:pt idx="1017">
                  <c:v>32.092023809523802</c:v>
                </c:pt>
                <c:pt idx="1018">
                  <c:v>39.794940476190469</c:v>
                </c:pt>
                <c:pt idx="1019">
                  <c:v>40.812142857142852</c:v>
                </c:pt>
                <c:pt idx="1020">
                  <c:v>43.26369047619049</c:v>
                </c:pt>
                <c:pt idx="1021">
                  <c:v>42.625059523809547</c:v>
                </c:pt>
                <c:pt idx="1022">
                  <c:v>32.773035714285705</c:v>
                </c:pt>
                <c:pt idx="1023">
                  <c:v>34.020476190476188</c:v>
                </c:pt>
                <c:pt idx="1024">
                  <c:v>36.067976190476188</c:v>
                </c:pt>
                <c:pt idx="1025">
                  <c:v>41.785714285714292</c:v>
                </c:pt>
                <c:pt idx="1026">
                  <c:v>35.08005952380951</c:v>
                </c:pt>
                <c:pt idx="1027">
                  <c:v>36.143809523809509</c:v>
                </c:pt>
                <c:pt idx="1028">
                  <c:v>38.323690476190485</c:v>
                </c:pt>
                <c:pt idx="1029">
                  <c:v>36.211547619047579</c:v>
                </c:pt>
                <c:pt idx="1030">
                  <c:v>36.878869047619069</c:v>
                </c:pt>
                <c:pt idx="1031">
                  <c:v>30.427500000000002</c:v>
                </c:pt>
                <c:pt idx="1032">
                  <c:v>37.955773809523805</c:v>
                </c:pt>
                <c:pt idx="1033">
                  <c:v>35.862440476190471</c:v>
                </c:pt>
                <c:pt idx="1034">
                  <c:v>38.234999999999985</c:v>
                </c:pt>
                <c:pt idx="1035">
                  <c:v>43.671250000000008</c:v>
                </c:pt>
                <c:pt idx="1036">
                  <c:v>41.218035714285683</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pt idx="1070">
                  <c:v>31.4</c:v>
                </c:pt>
                <c:pt idx="1071">
                  <c:v>35.92</c:v>
                </c:pt>
                <c:pt idx="1072">
                  <c:v>29.14</c:v>
                </c:pt>
                <c:pt idx="1073">
                  <c:v>29.55</c:v>
                </c:pt>
                <c:pt idx="1074">
                  <c:v>33.22</c:v>
                </c:pt>
                <c:pt idx="1075">
                  <c:v>35.590000000000003</c:v>
                </c:pt>
                <c:pt idx="1076">
                  <c:v>33.01</c:v>
                </c:pt>
                <c:pt idx="1077">
                  <c:v>36.79</c:v>
                </c:pt>
                <c:pt idx="1078">
                  <c:v>42.97</c:v>
                </c:pt>
                <c:pt idx="1079">
                  <c:v>37.85</c:v>
                </c:pt>
                <c:pt idx="1080">
                  <c:v>48.47</c:v>
                </c:pt>
                <c:pt idx="1081">
                  <c:v>43.36</c:v>
                </c:pt>
                <c:pt idx="1082">
                  <c:v>36.630000000000003</c:v>
                </c:pt>
                <c:pt idx="1083">
                  <c:v>33.770000000000003</c:v>
                </c:pt>
                <c:pt idx="1084">
                  <c:v>41</c:v>
                </c:pt>
                <c:pt idx="1085">
                  <c:v>33.450000000000003</c:v>
                </c:pt>
                <c:pt idx="1086">
                  <c:v>30.52</c:v>
                </c:pt>
                <c:pt idx="1087">
                  <c:v>35.89</c:v>
                </c:pt>
                <c:pt idx="1088">
                  <c:v>37.65</c:v>
                </c:pt>
                <c:pt idx="1089">
                  <c:v>33.380000000000003</c:v>
                </c:pt>
                <c:pt idx="1090">
                  <c:v>49.42</c:v>
                </c:pt>
                <c:pt idx="1091">
                  <c:v>51.26</c:v>
                </c:pt>
                <c:pt idx="1092">
                  <c:v>54.99</c:v>
                </c:pt>
                <c:pt idx="1093">
                  <c:v>43.3</c:v>
                </c:pt>
                <c:pt idx="1094">
                  <c:v>25.05</c:v>
                </c:pt>
                <c:pt idx="1095">
                  <c:v>45.25</c:v>
                </c:pt>
                <c:pt idx="1096">
                  <c:v>59.54</c:v>
                </c:pt>
                <c:pt idx="1097">
                  <c:v>55.72</c:v>
                </c:pt>
                <c:pt idx="1098">
                  <c:v>44.38</c:v>
                </c:pt>
                <c:pt idx="1099">
                  <c:v>54.56</c:v>
                </c:pt>
                <c:pt idx="1100">
                  <c:v>45.11</c:v>
                </c:pt>
                <c:pt idx="1101">
                  <c:v>60.08</c:v>
                </c:pt>
                <c:pt idx="1102">
                  <c:v>44.7</c:v>
                </c:pt>
                <c:pt idx="1103">
                  <c:v>44.92</c:v>
                </c:pt>
                <c:pt idx="1104">
                  <c:v>50.34</c:v>
                </c:pt>
                <c:pt idx="1105">
                  <c:v>35.82</c:v>
                </c:pt>
                <c:pt idx="1106">
                  <c:v>53</c:v>
                </c:pt>
                <c:pt idx="1107">
                  <c:v>47.53</c:v>
                </c:pt>
                <c:pt idx="1108">
                  <c:v>44.47</c:v>
                </c:pt>
                <c:pt idx="1109">
                  <c:v>41.1</c:v>
                </c:pt>
                <c:pt idx="1110">
                  <c:v>63.37</c:v>
                </c:pt>
                <c:pt idx="1111">
                  <c:v>58.48</c:v>
                </c:pt>
                <c:pt idx="1112">
                  <c:v>58.89</c:v>
                </c:pt>
                <c:pt idx="1113">
                  <c:v>45.02</c:v>
                </c:pt>
                <c:pt idx="1114">
                  <c:v>61.85</c:v>
                </c:pt>
                <c:pt idx="1115">
                  <c:v>48.72</c:v>
                </c:pt>
                <c:pt idx="1116">
                  <c:v>56.68</c:v>
                </c:pt>
                <c:pt idx="1117">
                  <c:v>65.45</c:v>
                </c:pt>
                <c:pt idx="1118">
                  <c:v>63.79</c:v>
                </c:pt>
                <c:pt idx="1119">
                  <c:v>75.430000000000007</c:v>
                </c:pt>
                <c:pt idx="1120">
                  <c:v>83.49</c:v>
                </c:pt>
                <c:pt idx="1121">
                  <c:v>89.33</c:v>
                </c:pt>
                <c:pt idx="1122">
                  <c:v>90.33</c:v>
                </c:pt>
                <c:pt idx="1123">
                  <c:v>79.72</c:v>
                </c:pt>
                <c:pt idx="1124">
                  <c:v>83.39</c:v>
                </c:pt>
                <c:pt idx="1125">
                  <c:v>64.92</c:v>
                </c:pt>
                <c:pt idx="1126">
                  <c:v>72.58</c:v>
                </c:pt>
                <c:pt idx="1127">
                  <c:v>83.7</c:v>
                </c:pt>
                <c:pt idx="1128">
                  <c:v>80.989999999999995</c:v>
                </c:pt>
                <c:pt idx="1129">
                  <c:v>89.65</c:v>
                </c:pt>
                <c:pt idx="1130">
                  <c:v>108.82</c:v>
                </c:pt>
                <c:pt idx="1131">
                  <c:v>126.19</c:v>
                </c:pt>
                <c:pt idx="1132">
                  <c:v>142.36000000000001</c:v>
                </c:pt>
                <c:pt idx="1133">
                  <c:v>126</c:v>
                </c:pt>
                <c:pt idx="1134">
                  <c:v>112.79</c:v>
                </c:pt>
                <c:pt idx="1135">
                  <c:v>184.6</c:v>
                </c:pt>
                <c:pt idx="1136">
                  <c:v>158.13</c:v>
                </c:pt>
                <c:pt idx="1137">
                  <c:v>110.78</c:v>
                </c:pt>
                <c:pt idx="1138">
                  <c:v>129.63999999999999</c:v>
                </c:pt>
                <c:pt idx="1139">
                  <c:v>133.87</c:v>
                </c:pt>
                <c:pt idx="1140">
                  <c:v>171.48</c:v>
                </c:pt>
                <c:pt idx="1141">
                  <c:v>167.52</c:v>
                </c:pt>
                <c:pt idx="1142">
                  <c:v>226.39</c:v>
                </c:pt>
                <c:pt idx="1143">
                  <c:v>168.54</c:v>
                </c:pt>
                <c:pt idx="1144">
                  <c:v>229.11</c:v>
                </c:pt>
                <c:pt idx="1145">
                  <c:v>273.89999999999998</c:v>
                </c:pt>
                <c:pt idx="1146">
                  <c:v>292.54000000000002</c:v>
                </c:pt>
                <c:pt idx="1147">
                  <c:v>89.14</c:v>
                </c:pt>
                <c:pt idx="1148">
                  <c:v>144.52000000000001</c:v>
                </c:pt>
                <c:pt idx="1149">
                  <c:v>208.33</c:v>
                </c:pt>
                <c:pt idx="1150">
                  <c:v>169.11</c:v>
                </c:pt>
                <c:pt idx="1151">
                  <c:v>174.39</c:v>
                </c:pt>
                <c:pt idx="1152">
                  <c:v>136.18</c:v>
                </c:pt>
                <c:pt idx="1153">
                  <c:v>141.77000000000001</c:v>
                </c:pt>
                <c:pt idx="1154">
                  <c:v>95.4</c:v>
                </c:pt>
                <c:pt idx="1155">
                  <c:v>139.99</c:v>
                </c:pt>
                <c:pt idx="1156">
                  <c:v>301.52</c:v>
                </c:pt>
                <c:pt idx="1157">
                  <c:v>277.55</c:v>
                </c:pt>
                <c:pt idx="1158">
                  <c:v>208.8</c:v>
                </c:pt>
                <c:pt idx="1159">
                  <c:v>221.74</c:v>
                </c:pt>
                <c:pt idx="1160">
                  <c:v>207.34</c:v>
                </c:pt>
              </c:numCache>
            </c:numRef>
          </c:val>
          <c:smooth val="0"/>
          <c:extLst>
            <c:ext xmlns:c16="http://schemas.microsoft.com/office/drawing/2014/chart" uri="{C3380CC4-5D6E-409C-BE32-E72D297353CC}">
              <c16:uniqueId val="{00000008-00A2-4B52-9473-2E7BB0EA0F64}"/>
            </c:ext>
          </c:extLst>
        </c:ser>
        <c:dLbls>
          <c:showLegendKey val="0"/>
          <c:showVal val="0"/>
          <c:showCatName val="0"/>
          <c:showSerName val="0"/>
          <c:showPercent val="0"/>
          <c:showBubbleSize val="0"/>
        </c:dLbls>
        <c:smooth val="0"/>
        <c:axId val="101169408"/>
        <c:axId val="101191680"/>
        <c:extLst/>
      </c:lineChart>
      <c:dateAx>
        <c:axId val="101169408"/>
        <c:scaling>
          <c:orientation val="minMax"/>
          <c:max val="44562"/>
          <c:min val="38353"/>
        </c:scaling>
        <c:delete val="0"/>
        <c:axPos val="b"/>
        <c:numFmt formatCode="yyyy;@" sourceLinked="0"/>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30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69408"/>
        <c:crosses val="autoZero"/>
        <c:crossBetween val="between"/>
      </c:valAx>
      <c:spPr>
        <a:noFill/>
        <a:ln>
          <a:noFill/>
        </a:ln>
      </c:spPr>
    </c:plotArea>
    <c:legend>
      <c:legendPos val="r"/>
      <c:layout>
        <c:manualLayout>
          <c:xMode val="edge"/>
          <c:yMode val="edge"/>
          <c:x val="0.68639480246189744"/>
          <c:y val="0.58679577553360873"/>
          <c:w val="0.30838479348261921"/>
          <c:h val="0.2289212780779386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42650202501E-2"/>
          <c:y val="0.18972889878625923"/>
          <c:w val="0.58531592037726921"/>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villakunder'!$B$3:$B$55</c:f>
              <c:numCache>
                <c:formatCode>#,##0.00</c:formatCode>
                <c:ptCount val="53"/>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32.261380645161289</c:v>
                </c:pt>
                <c:pt idx="48">
                  <c:v>33.415125000000003</c:v>
                </c:pt>
                <c:pt idx="49">
                  <c:v>34.579743421052633</c:v>
                </c:pt>
                <c:pt idx="50">
                  <c:v>35.026354729729725</c:v>
                </c:pt>
                <c:pt idx="51">
                  <c:v>34.580095890410959</c:v>
                </c:pt>
                <c:pt idx="52">
                  <c:v>34.580095890410959</c:v>
                </c:pt>
              </c:numCache>
            </c:numRef>
          </c:val>
          <c:extLst>
            <c:ext xmlns:c16="http://schemas.microsoft.com/office/drawing/2014/chart" uri="{C3380CC4-5D6E-409C-BE32-E72D297353CC}">
              <c16:uniqueId val="{00000000-DCD6-4829-9492-F9AF565F3CAF}"/>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villakunder'!$C$3:$C$55</c:f>
              <c:numCache>
                <c:formatCode>#,##0.00</c:formatCode>
                <c:ptCount val="53"/>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68.510637963750014</c:v>
                </c:pt>
                <c:pt idx="50">
                  <c:v>34.377012479000001</c:v>
                </c:pt>
                <c:pt idx="51">
                  <c:v>55.031395752420863</c:v>
                </c:pt>
                <c:pt idx="52">
                  <c:v>82</c:v>
                </c:pt>
              </c:numCache>
            </c:numRef>
          </c:val>
          <c:extLst>
            <c:ext xmlns:c16="http://schemas.microsoft.com/office/drawing/2014/chart" uri="{C3380CC4-5D6E-409C-BE32-E72D297353CC}">
              <c16:uniqueId val="{00000001-DCD6-4829-9492-F9AF565F3CAF}"/>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villakunder'!$D$3:$D$55</c:f>
              <c:numCache>
                <c:formatCode>#,##0.00</c:formatCode>
                <c:ptCount val="53"/>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58.532900081727831</c:v>
                </c:pt>
                <c:pt idx="48">
                  <c:v>59.766693994625008</c:v>
                </c:pt>
                <c:pt idx="49">
                  <c:v>69.147595346200674</c:v>
                </c:pt>
                <c:pt idx="50">
                  <c:v>61.47584180218243</c:v>
                </c:pt>
                <c:pt idx="51">
                  <c:v>66.902872910707941</c:v>
                </c:pt>
                <c:pt idx="52">
                  <c:v>74.145023972602758</c:v>
                </c:pt>
              </c:numCache>
            </c:numRef>
          </c:val>
          <c:extLst>
            <c:ext xmlns:c16="http://schemas.microsoft.com/office/drawing/2014/chart" uri="{C3380CC4-5D6E-409C-BE32-E72D297353CC}">
              <c16:uniqueId val="{00000002-DCD6-4829-9492-F9AF565F3CAF}"/>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DCD6-4829-9492-F9AF565F3CAF}"/>
                    </c:ext>
                  </c:extLst>
                </c:dPt>
                <c:cat>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val>
                <c:extLst>
                  <c:ext xmlns:c16="http://schemas.microsoft.com/office/drawing/2014/chart" uri="{C3380CC4-5D6E-409C-BE32-E72D297353CC}">
                    <c16:uniqueId val="{00000004-DCD6-4829-9492-F9AF565F3CAF}"/>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18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6312832"/>
        <c:crosses val="autoZero"/>
        <c:crossBetween val="between"/>
      </c:valAx>
      <c:spPr>
        <a:noFill/>
        <a:ln>
          <a:noFill/>
        </a:ln>
      </c:spPr>
    </c:plotArea>
    <c:legend>
      <c:legendPos val="r"/>
      <c:layout>
        <c:manualLayout>
          <c:xMode val="edge"/>
          <c:yMode val="edge"/>
          <c:x val="0.81217272716700484"/>
          <c:y val="0.48736963778893838"/>
          <c:w val="0.18691378759936839"/>
          <c:h val="0.22071731724452598"/>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FE3-45CB-9837-953BB13645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E3-45CB-9837-953BB13645C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FE3-45CB-9837-953BB13645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E3-45CB-9837-953BB13645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E3-45CB-9837-953BB13645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E3-45CB-9837-953BB13645CC}"/>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8FE3-45CB-9837-953BB13645CC}"/>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E3-45CB-9837-953BB13645CC}"/>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E3-45CB-9837-953BB13645CC}"/>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8FE3-45CB-9837-953BB13645C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3C24-4D77-BF72-097C2CBA1542}"/>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3C24-4D77-BF72-097C2CBA1542}"/>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3C24-4D77-BF72-097C2CBA1542}"/>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3C24-4D77-BF72-097C2CBA1542}"/>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3C24-4D77-BF72-097C2CBA1542}"/>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3C24-4D77-BF72-097C2CBA1542}"/>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3C24-4D77-BF72-097C2CBA1542}"/>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0.38875332219403835</c:v>
                </c:pt>
                <c:pt idx="1">
                  <c:v>0.42993812277530941</c:v>
                </c:pt>
                <c:pt idx="2">
                  <c:v>0.18130855503065219</c:v>
                </c:pt>
              </c:numCache>
            </c:numRef>
          </c:val>
          <c:extLst>
            <c:ext xmlns:c16="http://schemas.microsoft.com/office/drawing/2014/chart" uri="{C3380CC4-5D6E-409C-BE32-E72D297353CC}">
              <c16:uniqueId val="{0000000E-3C24-4D77-BF72-097C2CBA1542}"/>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66621822323649"/>
          <c:y val="0.10741083685855857"/>
          <c:w val="0.57932217483377835"/>
          <c:h val="0.8123602793293766"/>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elhandelsföretag'!$B$3:$B$20</c:f>
              <c:numCache>
                <c:formatCode>General</c:formatCode>
                <c:ptCount val="18"/>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pt idx="16">
                  <c:v>510452</c:v>
                </c:pt>
                <c:pt idx="17">
                  <c:v>506932</c:v>
                </c:pt>
              </c:numCache>
            </c:numRef>
          </c:val>
          <c:extLst xmlns:c15="http://schemas.microsoft.com/office/drawing/2012/chart">
            <c:ext xmlns:c16="http://schemas.microsoft.com/office/drawing/2014/chart" uri="{C3380CC4-5D6E-409C-BE32-E72D297353CC}">
              <c16:uniqueId val="{00000000-4FD1-472B-8F53-371A3BA213BE}"/>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elhandelsföretag'!$C$3:$C$20</c:f>
              <c:numCache>
                <c:formatCode>General</c:formatCode>
                <c:ptCount val="18"/>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pt idx="16">
                  <c:v>79324</c:v>
                </c:pt>
                <c:pt idx="17">
                  <c:v>87162</c:v>
                </c:pt>
              </c:numCache>
            </c:numRef>
          </c:val>
          <c:extLst>
            <c:ext xmlns:c16="http://schemas.microsoft.com/office/drawing/2014/chart" uri="{C3380CC4-5D6E-409C-BE32-E72D297353CC}">
              <c16:uniqueId val="{00000001-4FD1-472B-8F53-371A3BA213BE}"/>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9023872"/>
        <c:crosses val="autoZero"/>
        <c:auto val="1"/>
        <c:lblAlgn val="ctr"/>
        <c:lblOffset val="0"/>
        <c:noMultiLvlLbl val="0"/>
      </c:catAx>
      <c:valAx>
        <c:axId val="99023872"/>
        <c:scaling>
          <c:orientation val="minMax"/>
          <c:max val="6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4945380022431171"/>
          <c:y val="2.876511233807847E-2"/>
          <c:w val="0.5099811657621881"/>
          <c:h val="7.5222327666582225E-2"/>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23027629230329E-2"/>
          <c:y val="0.12147448173563377"/>
          <c:w val="0.61510600703175911"/>
          <c:h val="0.80197257689297696"/>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avtalsformer'!$B$3:$B$24</c:f>
              <c:numCache>
                <c:formatCode>0.0</c:formatCode>
                <c:ptCount val="22"/>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pt idx="20">
                  <c:v>53.863440575327729</c:v>
                </c:pt>
                <c:pt idx="21">
                  <c:v>53.8</c:v>
                </c:pt>
              </c:numCache>
            </c:numRef>
          </c:val>
          <c:extLst xmlns:c15="http://schemas.microsoft.com/office/drawing/2012/chart">
            <c:ext xmlns:c16="http://schemas.microsoft.com/office/drawing/2014/chart" uri="{C3380CC4-5D6E-409C-BE32-E72D297353CC}">
              <c16:uniqueId val="{00000000-AE59-44FA-A562-89ABBC1ED3B6}"/>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avtalsformer'!$C$3:$C$24</c:f>
              <c:numCache>
                <c:formatCode>0.0</c:formatCode>
                <c:ptCount val="22"/>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pt idx="20">
                  <c:v>36.106856210902734</c:v>
                </c:pt>
                <c:pt idx="21">
                  <c:v>36.200000000000003</c:v>
                </c:pt>
              </c:numCache>
            </c:numRef>
          </c:val>
          <c:extLst>
            <c:ext xmlns:c16="http://schemas.microsoft.com/office/drawing/2014/chart" uri="{C3380CC4-5D6E-409C-BE32-E72D297353CC}">
              <c16:uniqueId val="{00000001-AE59-44FA-A562-89ABBC1ED3B6}"/>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avtalsformer'!$H$3:$H$24</c:f>
              <c:numCache>
                <c:formatCode>0.0</c:formatCode>
                <c:ptCount val="22"/>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pt idx="20">
                  <c:v>10.029703213769537</c:v>
                </c:pt>
                <c:pt idx="21">
                  <c:v>9.9</c:v>
                </c:pt>
              </c:numCache>
            </c:numRef>
          </c:val>
          <c:extLst>
            <c:ext xmlns:c16="http://schemas.microsoft.com/office/drawing/2014/chart" uri="{C3380CC4-5D6E-409C-BE32-E72D297353CC}">
              <c16:uniqueId val="{00000002-AE59-44FA-A562-89ABBC1ED3B6}"/>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c:ext uri="{02D57815-91ED-43cb-92C2-25804820EDAC}">
                        <c15:formulaRef>
                          <c15:sqref>'Fördelning av avtalsformer'!$D$3:$D$24</c15:sqref>
                        </c15:formulaRef>
                      </c:ext>
                    </c:extLst>
                    <c:numCache>
                      <c:formatCode>0.0</c:formatCode>
                      <c:ptCount val="22"/>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pt idx="20">
                        <c:v>10.974720736642874</c:v>
                      </c:pt>
                      <c:pt idx="21">
                        <c:v>10.1</c:v>
                      </c:pt>
                    </c:numCache>
                  </c:numRef>
                </c:val>
                <c:extLst>
                  <c:ext xmlns:c16="http://schemas.microsoft.com/office/drawing/2014/chart" uri="{C3380CC4-5D6E-409C-BE32-E72D297353CC}">
                    <c16:uniqueId val="{00000003-AE59-44FA-A562-89ABBC1ED3B6}"/>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avtalsformer'!$E$3:$E$24</c15:sqref>
                        </c15:formulaRef>
                      </c:ext>
                    </c:extLst>
                    <c:numCache>
                      <c:formatCode>0.0</c:formatCode>
                      <c:ptCount val="22"/>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pt idx="20">
                        <c:v>9.8782322919029895</c:v>
                      </c:pt>
                      <c:pt idx="21">
                        <c:v>10.3</c:v>
                      </c:pt>
                    </c:numCache>
                  </c:numRef>
                </c:val>
                <c:extLst xmlns:c15="http://schemas.microsoft.com/office/drawing/2012/chart">
                  <c:ext xmlns:c16="http://schemas.microsoft.com/office/drawing/2014/chart" uri="{C3380CC4-5D6E-409C-BE32-E72D297353CC}">
                    <c16:uniqueId val="{00000004-AE59-44FA-A562-89ABBC1ED3B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avtalsformer'!$F$3:$F$24</c15:sqref>
                        </c15:formulaRef>
                      </c:ext>
                    </c:extLst>
                    <c:numCache>
                      <c:formatCode>0.0</c:formatCode>
                      <c:ptCount val="22"/>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pt idx="20">
                        <c:v>2.8893108092886299</c:v>
                      </c:pt>
                      <c:pt idx="21">
                        <c:v>2.8</c:v>
                      </c:pt>
                    </c:numCache>
                  </c:numRef>
                </c:val>
                <c:extLst xmlns:c15="http://schemas.microsoft.com/office/drawing/2012/chart">
                  <c:ext xmlns:c16="http://schemas.microsoft.com/office/drawing/2014/chart" uri="{C3380CC4-5D6E-409C-BE32-E72D297353CC}">
                    <c16:uniqueId val="{00000005-AE59-44FA-A562-89ABBC1ED3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avtalsformer'!$G$3:$G$24</c15:sqref>
                        </c15:formulaRef>
                      </c:ext>
                    </c:extLst>
                    <c:numCache>
                      <c:formatCode>0.0</c:formatCode>
                      <c:ptCount val="22"/>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pt idx="20">
                        <c:v>12.364592373068239</c:v>
                      </c:pt>
                      <c:pt idx="21">
                        <c:v>13</c:v>
                      </c:pt>
                    </c:numCache>
                  </c:numRef>
                </c:val>
                <c:extLst xmlns:c15="http://schemas.microsoft.com/office/drawing/2012/chart">
                  <c:ext xmlns:c16="http://schemas.microsoft.com/office/drawing/2014/chart" uri="{C3380CC4-5D6E-409C-BE32-E72D297353CC}">
                    <c16:uniqueId val="{00000006-AE59-44FA-A562-89ABBC1ED3B6}"/>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7199872"/>
        <c:crosses val="autoZero"/>
        <c:crossBetween val="between"/>
      </c:valAx>
    </c:plotArea>
    <c:legend>
      <c:legendPos val="r"/>
      <c:layout>
        <c:manualLayout>
          <c:xMode val="edge"/>
          <c:yMode val="edge"/>
          <c:x val="0.7216683146726196"/>
          <c:y val="0.55808098675625117"/>
          <c:w val="0.17209247095564723"/>
          <c:h val="0.23390395772603989"/>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3397621728306E-2"/>
          <c:y val="0.18415006762768041"/>
          <c:w val="0.57494379522130468"/>
          <c:h val="0.72162767472247125"/>
        </c:manualLayout>
      </c:layout>
      <c:lineChart>
        <c:grouping val="standard"/>
        <c:varyColors val="0"/>
        <c:ser>
          <c:idx val="1"/>
          <c:order val="1"/>
          <c:tx>
            <c:strRef>
              <c:f>'Installerad effekt'!$B$2</c:f>
              <c:strCache>
                <c:ptCount val="1"/>
                <c:pt idx="0">
                  <c:v> Vattenkraft</c:v>
                </c:pt>
              </c:strCache>
            </c:strRef>
          </c:tx>
          <c:spPr>
            <a:ln w="50800">
              <a:solidFill>
                <a:schemeClr val="accent5"/>
              </a:solidFill>
            </a:ln>
          </c:spPr>
          <c:marker>
            <c:symbol val="none"/>
          </c:marker>
          <c:dPt>
            <c:idx val="0"/>
            <c:bubble3D val="0"/>
            <c:spPr>
              <a:ln w="50800">
                <a:solidFill>
                  <a:schemeClr val="accent5"/>
                </a:solidFill>
              </a:ln>
              <a:effectLst/>
            </c:spPr>
            <c:extLst>
              <c:ext xmlns:c16="http://schemas.microsoft.com/office/drawing/2014/chart" uri="{C3380CC4-5D6E-409C-BE32-E72D297353CC}">
                <c16:uniqueId val="{00000001-B290-47FA-9DF7-8728BCC145D8}"/>
              </c:ext>
            </c:extLst>
          </c:dPt>
          <c:dPt>
            <c:idx val="1"/>
            <c:bubble3D val="0"/>
            <c:spPr>
              <a:ln w="50800">
                <a:solidFill>
                  <a:schemeClr val="accent5"/>
                </a:solidFill>
              </a:ln>
              <a:effectLst/>
            </c:spPr>
            <c:extLst>
              <c:ext xmlns:c16="http://schemas.microsoft.com/office/drawing/2014/chart" uri="{C3380CC4-5D6E-409C-BE32-E72D297353CC}">
                <c16:uniqueId val="{00000003-B290-47FA-9DF7-8728BCC145D8}"/>
              </c:ext>
            </c:extLst>
          </c:dPt>
          <c:dPt>
            <c:idx val="2"/>
            <c:bubble3D val="0"/>
            <c:spPr>
              <a:ln w="50800">
                <a:solidFill>
                  <a:schemeClr val="accent5"/>
                </a:solidFill>
              </a:ln>
              <a:effectLst/>
            </c:spPr>
            <c:extLst>
              <c:ext xmlns:c16="http://schemas.microsoft.com/office/drawing/2014/chart" uri="{C3380CC4-5D6E-409C-BE32-E72D297353CC}">
                <c16:uniqueId val="{00000005-B290-47FA-9DF7-8728BCC145D8}"/>
              </c:ext>
            </c:extLst>
          </c:dPt>
          <c:dPt>
            <c:idx val="3"/>
            <c:bubble3D val="0"/>
            <c:spPr>
              <a:ln w="50800">
                <a:solidFill>
                  <a:schemeClr val="accent5"/>
                </a:solidFill>
              </a:ln>
              <a:effectLst/>
            </c:spPr>
            <c:extLst>
              <c:ext xmlns:c16="http://schemas.microsoft.com/office/drawing/2014/chart" uri="{C3380CC4-5D6E-409C-BE32-E72D297353CC}">
                <c16:uniqueId val="{00000007-B290-47FA-9DF7-8728BCC145D8}"/>
              </c:ext>
            </c:extLst>
          </c:dPt>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effekt'!$B$3:$B$64</c:f>
              <c:numCache>
                <c:formatCode>#,##0</c:formatCode>
                <c:ptCount val="62"/>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pt idx="60">
                  <c:v>16335</c:v>
                </c:pt>
                <c:pt idx="61">
                  <c:v>16286</c:v>
                </c:pt>
              </c:numCache>
            </c:numRef>
          </c:val>
          <c:smooth val="0"/>
          <c:extLst>
            <c:ext xmlns:c16="http://schemas.microsoft.com/office/drawing/2014/chart" uri="{C3380CC4-5D6E-409C-BE32-E72D297353CC}">
              <c16:uniqueId val="{00000008-B290-47FA-9DF7-8728BCC145D8}"/>
            </c:ext>
          </c:extLst>
        </c:ser>
        <c:ser>
          <c:idx val="2"/>
          <c:order val="2"/>
          <c:tx>
            <c:strRef>
              <c:f>'Installerad effekt'!$C$2</c:f>
              <c:strCache>
                <c:ptCount val="1"/>
                <c:pt idx="0">
                  <c:v> Vindkraft</c:v>
                </c:pt>
              </c:strCache>
            </c:strRef>
          </c:tx>
          <c:spPr>
            <a:ln w="50800" cap="rnd">
              <a:solidFill>
                <a:schemeClr val="accent3"/>
              </a:solidFill>
              <a:bevel/>
            </a:ln>
            <a:effectLst/>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effekt'!$C$3:$C$64</c:f>
              <c:numCache>
                <c:formatCode>General</c:formatCode>
                <c:ptCount val="62"/>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pt idx="60" formatCode="#,##0">
                  <c:v>10017</c:v>
                </c:pt>
                <c:pt idx="61" formatCode="#,##0">
                  <c:v>12074</c:v>
                </c:pt>
              </c:numCache>
            </c:numRef>
          </c:val>
          <c:smooth val="0"/>
          <c:extLst>
            <c:ext xmlns:c16="http://schemas.microsoft.com/office/drawing/2014/chart" uri="{C3380CC4-5D6E-409C-BE32-E72D297353CC}">
              <c16:uniqueId val="{00000009-B290-47FA-9DF7-8728BCC145D8}"/>
            </c:ext>
          </c:extLst>
        </c:ser>
        <c:ser>
          <c:idx val="3"/>
          <c:order val="3"/>
          <c:tx>
            <c:strRef>
              <c:f>'Installerad effekt'!$D$2</c:f>
              <c:strCache>
                <c:ptCount val="1"/>
                <c:pt idx="0">
                  <c:v> Kärnkraft</c:v>
                </c:pt>
              </c:strCache>
            </c:strRef>
          </c:tx>
          <c:spPr>
            <a:ln w="50800">
              <a:solidFill>
                <a:schemeClr val="accent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effekt'!$D$3:$D$64</c:f>
              <c:numCache>
                <c:formatCode>General</c:formatCode>
                <c:ptCount val="62"/>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pt idx="60" formatCode="#,##0">
                  <c:v>6871</c:v>
                </c:pt>
                <c:pt idx="61" formatCode="#,##0">
                  <c:v>6882</c:v>
                </c:pt>
              </c:numCache>
            </c:numRef>
          </c:val>
          <c:smooth val="0"/>
          <c:extLst>
            <c:ext xmlns:c16="http://schemas.microsoft.com/office/drawing/2014/chart" uri="{C3380CC4-5D6E-409C-BE32-E72D297353CC}">
              <c16:uniqueId val="{0000000A-B290-47FA-9DF7-8728BCC145D8}"/>
            </c:ext>
          </c:extLst>
        </c:ser>
        <c:ser>
          <c:idx val="4"/>
          <c:order val="4"/>
          <c:tx>
            <c:strRef>
              <c:f>'Installerad effekt'!$E$2</c:f>
              <c:strCache>
                <c:ptCount val="1"/>
                <c:pt idx="0">
                  <c:v> Solkraft</c:v>
                </c:pt>
              </c:strCache>
            </c:strRef>
          </c:tx>
          <c:spPr>
            <a:ln w="50800">
              <a:solidFill>
                <a:srgbClr val="FFCC00"/>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effekt'!$E$3:$E$64</c:f>
              <c:numCache>
                <c:formatCode>General</c:formatCode>
                <c:ptCount val="62"/>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pt idx="60" formatCode="#,##0">
                  <c:v>1090</c:v>
                </c:pt>
                <c:pt idx="61" formatCode="#,##0">
                  <c:v>1593</c:v>
                </c:pt>
              </c:numCache>
            </c:numRef>
          </c:val>
          <c:smooth val="0"/>
          <c:extLst>
            <c:ext xmlns:c16="http://schemas.microsoft.com/office/drawing/2014/chart" uri="{C3380CC4-5D6E-409C-BE32-E72D297353CC}">
              <c16:uniqueId val="{0000000B-B290-47FA-9DF7-8728BCC145D8}"/>
            </c:ext>
          </c:extLst>
        </c:ser>
        <c:ser>
          <c:idx val="5"/>
          <c:order val="5"/>
          <c:tx>
            <c:strRef>
              <c:f>'Installerad effekt'!$F$2</c:f>
              <c:strCache>
                <c:ptCount val="1"/>
                <c:pt idx="0">
                  <c:v> Mottryckskraft, fjärrvärme</c:v>
                </c:pt>
              </c:strCache>
            </c:strRef>
          </c:tx>
          <c:spPr>
            <a:ln w="50800">
              <a:solidFill>
                <a:schemeClr val="accent4"/>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effekt'!$F$3:$F$64</c:f>
              <c:numCache>
                <c:formatCode>#,##0</c:formatCode>
                <c:ptCount val="62"/>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pt idx="60">
                  <c:v>2879</c:v>
                </c:pt>
                <c:pt idx="61">
                  <c:v>2875</c:v>
                </c:pt>
              </c:numCache>
            </c:numRef>
          </c:val>
          <c:smooth val="0"/>
          <c:extLst>
            <c:ext xmlns:c16="http://schemas.microsoft.com/office/drawing/2014/chart" uri="{C3380CC4-5D6E-409C-BE32-E72D297353CC}">
              <c16:uniqueId val="{0000000C-B290-47FA-9DF7-8728BCC145D8}"/>
            </c:ext>
          </c:extLst>
        </c:ser>
        <c:ser>
          <c:idx val="6"/>
          <c:order val="6"/>
          <c:tx>
            <c:strRef>
              <c:f>'Installerad effekt'!$G$2</c:f>
              <c:strCache>
                <c:ptCount val="1"/>
                <c:pt idx="0">
                  <c:v>Mottryckskraft, industrin</c:v>
                </c:pt>
              </c:strCache>
            </c:strRef>
          </c:tx>
          <c:spPr>
            <a:ln w="50800">
              <a:solidFill>
                <a:srgbClr val="FF671F"/>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effekt'!$G$3:$G$64</c:f>
              <c:numCache>
                <c:formatCode>#,##0</c:formatCode>
                <c:ptCount val="62"/>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pt idx="60">
                  <c:v>1520</c:v>
                </c:pt>
                <c:pt idx="61">
                  <c:v>1520</c:v>
                </c:pt>
              </c:numCache>
            </c:numRef>
          </c:val>
          <c:smooth val="0"/>
          <c:extLst>
            <c:ext xmlns:c16="http://schemas.microsoft.com/office/drawing/2014/chart" uri="{C3380CC4-5D6E-409C-BE32-E72D297353CC}">
              <c16:uniqueId val="{0000000D-B290-47FA-9DF7-8728BCC145D8}"/>
            </c:ext>
          </c:extLst>
        </c:ser>
        <c:ser>
          <c:idx val="7"/>
          <c:order val="7"/>
          <c:tx>
            <c:strRef>
              <c:f>'Installerad effekt'!$H$2</c:f>
              <c:strCache>
                <c:ptCount val="1"/>
                <c:pt idx="0">
                  <c:v> Kondenskraft mm</c:v>
                </c:pt>
              </c:strCache>
            </c:strRef>
          </c:tx>
          <c:spPr>
            <a:ln w="50800">
              <a:solidFill>
                <a:schemeClr val="tx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effekt'!$H$3:$H$64</c:f>
              <c:numCache>
                <c:formatCode>#,##0</c:formatCode>
                <c:ptCount val="62"/>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pt idx="60">
                  <c:v>905</c:v>
                </c:pt>
                <c:pt idx="61">
                  <c:v>662</c:v>
                </c:pt>
              </c:numCache>
            </c:numRef>
          </c:val>
          <c:smooth val="0"/>
          <c:extLst>
            <c:ext xmlns:c16="http://schemas.microsoft.com/office/drawing/2014/chart" uri="{C3380CC4-5D6E-409C-BE32-E72D297353CC}">
              <c16:uniqueId val="{0000000E-B290-47FA-9DF7-8728BCC145D8}"/>
            </c:ext>
          </c:extLst>
        </c:ser>
        <c:ser>
          <c:idx val="8"/>
          <c:order val="8"/>
          <c:tx>
            <c:strRef>
              <c:f>'Installerad effekt'!$I$2</c:f>
              <c:strCache>
                <c:ptCount val="1"/>
                <c:pt idx="0">
                  <c:v> Gasturbiner</c:v>
                </c:pt>
              </c:strCache>
            </c:strRef>
          </c:tx>
          <c:spPr>
            <a:ln w="50800">
              <a:solidFill>
                <a:schemeClr val="accent2"/>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effekt'!$I$3:$I$64</c:f>
              <c:numCache>
                <c:formatCode>#,##0</c:formatCode>
                <c:ptCount val="62"/>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pt idx="60">
                  <c:v>1583</c:v>
                </c:pt>
                <c:pt idx="61">
                  <c:v>1534</c:v>
                </c:pt>
              </c:numCache>
            </c:numRef>
          </c:val>
          <c:smooth val="0"/>
          <c:extLst>
            <c:ext xmlns:c16="http://schemas.microsoft.com/office/drawing/2014/chart" uri="{C3380CC4-5D6E-409C-BE32-E72D297353CC}">
              <c16:uniqueId val="{0000000F-B290-47FA-9DF7-8728BCC145D8}"/>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val>
                <c:smooth val="0"/>
                <c:extLst>
                  <c:ext xmlns:c16="http://schemas.microsoft.com/office/drawing/2014/chart" uri="{C3380CC4-5D6E-409C-BE32-E72D297353CC}">
                    <c16:uniqueId val="{00000010-B290-47FA-9DF7-8728BCC145D8}"/>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069184"/>
        <c:crosses val="autoZero"/>
        <c:crossBetween val="between"/>
      </c:valAx>
    </c:plotArea>
    <c:legend>
      <c:legendPos val="r"/>
      <c:layout>
        <c:manualLayout>
          <c:xMode val="edge"/>
          <c:yMode val="edge"/>
          <c:x val="0.7025557297738213"/>
          <c:y val="0.17237584428434627"/>
          <c:w val="0.2974442702261787"/>
          <c:h val="0.7657614961748427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10660078367198"/>
          <c:y val="4.4043840647221028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e'!$A$3:$A$24</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30F2-41EB-9DF3-6AB00692AD6E}"/>
            </c:ext>
          </c:extLst>
        </c:ser>
        <c:ser>
          <c:idx val="1"/>
          <c:order val="1"/>
          <c:tx>
            <c:strRef>
              <c:f>'Leveranssäkerhet i de svenska e'!$B$2</c:f>
              <c:strCache>
                <c:ptCount val="1"/>
                <c:pt idx="0">
                  <c:v>Levsäk.</c:v>
                </c:pt>
              </c:strCache>
            </c:strRef>
          </c:tx>
          <c:spPr>
            <a:ln w="44450">
              <a:solidFill>
                <a:srgbClr val="E6007E"/>
              </a:solidFill>
            </a:ln>
          </c:spPr>
          <c:marker>
            <c:symbol val="none"/>
          </c:marker>
          <c:dPt>
            <c:idx val="4"/>
            <c:marker>
              <c:symbol val="circle"/>
              <c:size val="14"/>
              <c:spPr>
                <a:solidFill>
                  <a:srgbClr val="8B33B7"/>
                </a:solidFill>
                <a:ln>
                  <a:noFill/>
                </a:ln>
              </c:spPr>
            </c:marker>
            <c:bubble3D val="0"/>
            <c:extLst>
              <c:ext xmlns:c16="http://schemas.microsoft.com/office/drawing/2014/chart" uri="{C3380CC4-5D6E-409C-BE32-E72D297353CC}">
                <c16:uniqueId val="{00000001-30F2-41EB-9DF3-6AB00692AD6E}"/>
              </c:ext>
            </c:extLst>
          </c:dPt>
          <c:dPt>
            <c:idx val="6"/>
            <c:marker>
              <c:symbol val="circle"/>
              <c:size val="14"/>
              <c:spPr>
                <a:solidFill>
                  <a:srgbClr val="8B33B7"/>
                </a:solidFill>
                <a:ln>
                  <a:noFill/>
                </a:ln>
              </c:spPr>
            </c:marker>
            <c:bubble3D val="0"/>
            <c:extLst>
              <c:ext xmlns:c16="http://schemas.microsoft.com/office/drawing/2014/chart" uri="{C3380CC4-5D6E-409C-BE32-E72D297353CC}">
                <c16:uniqueId val="{00000002-30F2-41EB-9DF3-6AB00692AD6E}"/>
              </c:ext>
            </c:extLst>
          </c:dPt>
          <c:dPt>
            <c:idx val="7"/>
            <c:marker>
              <c:symbol val="circle"/>
              <c:size val="20"/>
              <c:spPr>
                <a:noFill/>
                <a:ln>
                  <a:noFill/>
                </a:ln>
              </c:spPr>
            </c:marker>
            <c:bubble3D val="0"/>
            <c:extLst>
              <c:ext xmlns:c16="http://schemas.microsoft.com/office/drawing/2014/chart" uri="{C3380CC4-5D6E-409C-BE32-E72D297353CC}">
                <c16:uniqueId val="{00000003-30F2-41EB-9DF3-6AB00692AD6E}"/>
              </c:ext>
            </c:extLst>
          </c:dPt>
          <c:dPt>
            <c:idx val="8"/>
            <c:marker>
              <c:symbol val="circle"/>
              <c:size val="14"/>
              <c:spPr>
                <a:solidFill>
                  <a:srgbClr val="8B33B7"/>
                </a:solidFill>
                <a:ln>
                  <a:noFill/>
                </a:ln>
              </c:spPr>
            </c:marker>
            <c:bubble3D val="0"/>
            <c:extLst>
              <c:ext xmlns:c16="http://schemas.microsoft.com/office/drawing/2014/chart" uri="{C3380CC4-5D6E-409C-BE32-E72D297353CC}">
                <c16:uniqueId val="{00000004-30F2-41EB-9DF3-6AB00692AD6E}"/>
              </c:ext>
            </c:extLst>
          </c:dPt>
          <c:dPt>
            <c:idx val="10"/>
            <c:marker>
              <c:symbol val="circle"/>
              <c:size val="14"/>
              <c:spPr>
                <a:solidFill>
                  <a:srgbClr val="8B33B7"/>
                </a:solidFill>
                <a:ln>
                  <a:noFill/>
                </a:ln>
              </c:spPr>
            </c:marker>
            <c:bubble3D val="0"/>
            <c:extLst>
              <c:ext xmlns:c16="http://schemas.microsoft.com/office/drawing/2014/chart" uri="{C3380CC4-5D6E-409C-BE32-E72D297353CC}">
                <c16:uniqueId val="{00000005-30F2-41EB-9DF3-6AB00692AD6E}"/>
              </c:ext>
            </c:extLst>
          </c:dPt>
          <c:dPt>
            <c:idx val="12"/>
            <c:marker>
              <c:symbol val="circle"/>
              <c:size val="14"/>
              <c:spPr>
                <a:solidFill>
                  <a:srgbClr val="8B33B7"/>
                </a:solidFill>
                <a:ln>
                  <a:noFill/>
                </a:ln>
              </c:spPr>
            </c:marker>
            <c:bubble3D val="0"/>
            <c:extLst>
              <c:ext xmlns:c16="http://schemas.microsoft.com/office/drawing/2014/chart" uri="{C3380CC4-5D6E-409C-BE32-E72D297353CC}">
                <c16:uniqueId val="{00000006-30F2-41EB-9DF3-6AB00692AD6E}"/>
              </c:ext>
            </c:extLst>
          </c:dPt>
          <c:dPt>
            <c:idx val="14"/>
            <c:marker>
              <c:symbol val="circle"/>
              <c:size val="14"/>
              <c:spPr>
                <a:solidFill>
                  <a:srgbClr val="8B33B7"/>
                </a:solidFill>
                <a:ln>
                  <a:noFill/>
                </a:ln>
              </c:spPr>
            </c:marker>
            <c:bubble3D val="0"/>
            <c:extLst>
              <c:ext xmlns:c16="http://schemas.microsoft.com/office/drawing/2014/chart" uri="{C3380CC4-5D6E-409C-BE32-E72D297353CC}">
                <c16:uniqueId val="{00000007-30F2-41EB-9DF3-6AB00692AD6E}"/>
              </c:ext>
            </c:extLst>
          </c:dPt>
          <c:dPt>
            <c:idx val="16"/>
            <c:bubble3D val="0"/>
            <c:extLst>
              <c:ext xmlns:c16="http://schemas.microsoft.com/office/drawing/2014/chart" uri="{C3380CC4-5D6E-409C-BE32-E72D297353CC}">
                <c16:uniqueId val="{00000008-30F2-41EB-9DF3-6AB00692AD6E}"/>
              </c:ext>
            </c:extLst>
          </c:dPt>
          <c:dPt>
            <c:idx val="17"/>
            <c:bubble3D val="0"/>
            <c:extLst>
              <c:ext xmlns:c16="http://schemas.microsoft.com/office/drawing/2014/chart" uri="{C3380CC4-5D6E-409C-BE32-E72D297353CC}">
                <c16:uniqueId val="{00000009-30F2-41EB-9DF3-6AB00692AD6E}"/>
              </c:ext>
            </c:extLst>
          </c:dPt>
          <c:dPt>
            <c:idx val="18"/>
            <c:marker>
              <c:symbol val="circle"/>
              <c:size val="14"/>
              <c:spPr>
                <a:solidFill>
                  <a:srgbClr val="8B33B7"/>
                </a:solidFill>
                <a:ln>
                  <a:solidFill>
                    <a:srgbClr val="8B33B7"/>
                  </a:solidFill>
                </a:ln>
              </c:spPr>
            </c:marker>
            <c:bubble3D val="0"/>
            <c:extLst>
              <c:ext xmlns:c16="http://schemas.microsoft.com/office/drawing/2014/chart" uri="{C3380CC4-5D6E-409C-BE32-E72D297353CC}">
                <c16:uniqueId val="{0000000A-30F2-41EB-9DF3-6AB00692AD6E}"/>
              </c:ext>
            </c:extLst>
          </c:dPt>
          <c:dPt>
            <c:idx val="20"/>
            <c:marker>
              <c:symbol val="circle"/>
              <c:size val="14"/>
              <c:spPr>
                <a:solidFill>
                  <a:srgbClr val="8B33B7"/>
                </a:solidFill>
              </c:spPr>
            </c:marker>
            <c:bubble3D val="0"/>
            <c:extLst>
              <c:ext xmlns:c16="http://schemas.microsoft.com/office/drawing/2014/chart" uri="{C3380CC4-5D6E-409C-BE32-E72D297353CC}">
                <c16:uniqueId val="{0000000B-30F2-41EB-9DF3-6AB00692AD6E}"/>
              </c:ext>
            </c:extLst>
          </c:dPt>
          <c:cat>
            <c:numRef>
              <c:f>'Leveranssäkerhet i de svenska e'!$A$3:$A$24</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e'!$B$3:$B$24</c:f>
              <c:numCache>
                <c:formatCode>General</c:formatCode>
                <c:ptCount val="21"/>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pt idx="19">
                  <c:v>0.99980000000000002</c:v>
                </c:pt>
                <c:pt idx="20">
                  <c:v>0.99987999999999999</c:v>
                </c:pt>
              </c:numCache>
            </c:numRef>
          </c:val>
          <c:smooth val="0"/>
          <c:extLst>
            <c:ext xmlns:c16="http://schemas.microsoft.com/office/drawing/2014/chart" uri="{C3380CC4-5D6E-409C-BE32-E72D297353CC}">
              <c16:uniqueId val="{0000000C-30F2-41EB-9DF3-6AB00692AD6E}"/>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e'!$A$3:$A$24</c15:sqref>
                        </c15:formulaRef>
                      </c:ext>
                    </c:extLst>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D-30F2-41EB-9DF3-6AB00692AD6E}"/>
                  </c:ext>
                </c:extLst>
              </c15:ser>
            </c15:filteredLineSeries>
          </c:ext>
        </c:extLst>
      </c:lineChart>
      <c:catAx>
        <c:axId val="107425792"/>
        <c:scaling>
          <c:orientation val="minMax"/>
        </c:scaling>
        <c:delete val="0"/>
        <c:axPos val="b"/>
        <c:numFmt formatCode="General" sourceLinked="0"/>
        <c:majorTickMark val="none"/>
        <c:minorTickMark val="none"/>
        <c:tickLblPos val="nextTo"/>
        <c:spPr>
          <a:ln w="25400">
            <a:solidFill>
              <a:srgbClr val="000000">
                <a:lumMod val="50000"/>
              </a:srgbClr>
            </a:solidFill>
          </a:ln>
        </c:spPr>
        <c:txPr>
          <a:bodyPr/>
          <a:lstStyle/>
          <a:p>
            <a:pPr>
              <a:defRPr sz="12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8999994"/>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2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63043445902091866"/>
          <c:h val="0.71624382703424883"/>
        </c:manualLayout>
      </c:layout>
      <c:lineChart>
        <c:grouping val="standard"/>
        <c:varyColors val="0"/>
        <c:ser>
          <c:idx val="1"/>
          <c:order val="1"/>
          <c:tx>
            <c:strRef>
              <c:f>'Svavelhexafluorid inom elproduk'!$B$2</c:f>
              <c:strCache>
                <c:ptCount val="1"/>
                <c:pt idx="0">
                  <c:v> SF6 ton</c:v>
                </c:pt>
              </c:strCache>
            </c:strRef>
          </c:tx>
          <c:spPr>
            <a:ln w="63500">
              <a:solidFill>
                <a:srgbClr val="E6007E"/>
              </a:solidFill>
            </a:ln>
          </c:spPr>
          <c:marker>
            <c:symbol val="none"/>
          </c:marker>
          <c:dPt>
            <c:idx val="0"/>
            <c:bubble3D val="0"/>
            <c:spPr>
              <a:ln w="63500">
                <a:solidFill>
                  <a:srgbClr val="E6007E"/>
                </a:solidFill>
              </a:ln>
              <a:effectLst/>
            </c:spPr>
            <c:extLst>
              <c:ext xmlns:c16="http://schemas.microsoft.com/office/drawing/2014/chart" uri="{C3380CC4-5D6E-409C-BE32-E72D297353CC}">
                <c16:uniqueId val="{00000001-1DBB-4F0C-888C-70013F8B42AD}"/>
              </c:ext>
            </c:extLst>
          </c:dPt>
          <c:cat>
            <c:numRef>
              <c:f>'Svavelhexafluorid inom elproduk'!$A$3:$A$24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'Svavelhexafluorid inom elproduk'!$B$3:$B$24</c:f>
              <c:numCache>
                <c:formatCode>0</c:formatCode>
                <c:ptCount val="22"/>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pt idx="20">
                  <c:v>152.809</c:v>
                </c:pt>
                <c:pt idx="21">
                  <c:v>155.15350000000001</c:v>
                </c:pt>
              </c:numCache>
            </c:numRef>
          </c:val>
          <c:smooth val="0"/>
          <c:extLst>
            <c:ext xmlns:c16="http://schemas.microsoft.com/office/drawing/2014/chart" uri="{C3380CC4-5D6E-409C-BE32-E72D297353CC}">
              <c16:uniqueId val="{00000002-1DBB-4F0C-888C-70013F8B42AD}"/>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1DBB-4F0C-888C-70013F8B42AD}"/>
                    </c:ext>
                  </c:extLst>
                </c:dPt>
                <c:dPt>
                  <c:idx val="1"/>
                  <c:bubble3D val="0"/>
                  <c:extLst>
                    <c:ext xmlns:c16="http://schemas.microsoft.com/office/drawing/2014/chart" uri="{C3380CC4-5D6E-409C-BE32-E72D297353CC}">
                      <c16:uniqueId val="{00000008-1DBB-4F0C-888C-70013F8B42AD}"/>
                    </c:ext>
                  </c:extLst>
                </c:dPt>
                <c:dPt>
                  <c:idx val="4"/>
                  <c:bubble3D val="0"/>
                  <c:spPr>
                    <a:ln w="88900">
                      <a:solidFill>
                        <a:schemeClr val="accent1"/>
                      </a:solidFill>
                    </a:ln>
                    <a:effectLst/>
                  </c:spPr>
                  <c:extLst>
                    <c:ext xmlns:c16="http://schemas.microsoft.com/office/drawing/2014/chart" uri="{C3380CC4-5D6E-409C-BE32-E72D297353CC}">
                      <c16:uniqueId val="{0000000A-1DBB-4F0C-888C-70013F8B42AD}"/>
                    </c:ext>
                  </c:extLst>
                </c:dPt>
                <c:cat>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val>
                <c:smooth val="0"/>
                <c:extLst>
                  <c:ext xmlns:c16="http://schemas.microsoft.com/office/drawing/2014/chart" uri="{C3380CC4-5D6E-409C-BE32-E72D297353CC}">
                    <c16:uniqueId val="{0000000B-1DBB-4F0C-888C-70013F8B42AD}"/>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63500">
              <a:solidFill>
                <a:srgbClr val="777777"/>
              </a:solidFill>
            </a:ln>
          </c:spPr>
          <c:marker>
            <c:symbol val="none"/>
          </c:marker>
          <c:dPt>
            <c:idx val="0"/>
            <c:bubble3D val="0"/>
            <c:spPr>
              <a:ln w="63500">
                <a:solidFill>
                  <a:srgbClr val="777777"/>
                </a:solidFill>
              </a:ln>
              <a:effectLst/>
            </c:spPr>
            <c:extLst>
              <c:ext xmlns:c16="http://schemas.microsoft.com/office/drawing/2014/chart" uri="{C3380CC4-5D6E-409C-BE32-E72D297353CC}">
                <c16:uniqueId val="{00000004-1DBB-4F0C-888C-70013F8B42AD}"/>
              </c:ext>
            </c:extLst>
          </c:dPt>
          <c:val>
            <c:numRef>
              <c:f>'Svavelhexafluorid inom elproduk'!$D$3:$D$24</c:f>
              <c:numCache>
                <c:formatCode>0.00%</c:formatCode>
                <c:ptCount val="22"/>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pt idx="20">
                  <c:v>1.5574998854779496E-3</c:v>
                </c:pt>
                <c:pt idx="21">
                  <c:v>1.5468552111296231E-3</c:v>
                </c:pt>
              </c:numCache>
            </c:numRef>
          </c:val>
          <c:smooth val="0"/>
          <c:extLst>
            <c:ext xmlns:c16="http://schemas.microsoft.com/office/drawing/2014/chart" uri="{C3380CC4-5D6E-409C-BE32-E72D297353CC}">
              <c16:uniqueId val="{00000005-1DBB-4F0C-888C-70013F8B42AD}"/>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8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5CC2-4EC8-8306-734B40E79EBE}"/>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5CC2-4EC8-8306-734B40E79EBE}"/>
              </c:ext>
            </c:extLst>
          </c:dPt>
          <c:dPt>
            <c:idx val="2"/>
            <c:bubble3D val="0"/>
            <c:spPr>
              <a:solidFill>
                <a:srgbClr val="009FE3"/>
              </a:solidFill>
              <a:ln w="19050">
                <a:solidFill>
                  <a:schemeClr val="lt1"/>
                </a:solidFill>
              </a:ln>
              <a:effectLst/>
            </c:spPr>
            <c:extLst>
              <c:ext xmlns:c16="http://schemas.microsoft.com/office/drawing/2014/chart" uri="{C3380CC4-5D6E-409C-BE32-E72D297353CC}">
                <c16:uniqueId val="{00000005-5CC2-4EC8-8306-734B40E79EBE}"/>
              </c:ext>
            </c:extLst>
          </c:dPt>
          <c:dPt>
            <c:idx val="3"/>
            <c:bubble3D val="0"/>
            <c:spPr>
              <a:solidFill>
                <a:srgbClr val="777777"/>
              </a:solidFill>
              <a:ln w="19050">
                <a:solidFill>
                  <a:schemeClr val="lt1"/>
                </a:solidFill>
              </a:ln>
            </c:spPr>
            <c:extLst>
              <c:ext xmlns:c16="http://schemas.microsoft.com/office/drawing/2014/chart" uri="{C3380CC4-5D6E-409C-BE32-E72D297353CC}">
                <c16:uniqueId val="{00000007-5CC2-4EC8-8306-734B40E79EBE}"/>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9-5CC2-4EC8-8306-734B40E79EBE}"/>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B-5CC2-4EC8-8306-734B40E79EBE}"/>
              </c:ext>
            </c:extLst>
          </c:dPt>
          <c:dLbls>
            <c:dLbl>
              <c:idx val="1"/>
              <c:layout>
                <c:manualLayout>
                  <c:x val="4.2754428189785698E-3"/>
                  <c:y val="5.3182219021827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C2-4EC8-8306-734B40E79EBE}"/>
                </c:ext>
              </c:extLst>
            </c:dLbl>
            <c:dLbl>
              <c:idx val="2"/>
              <c:layout>
                <c:manualLayout>
                  <c:x val="-5.5408011482318734E-2"/>
                  <c:y val="-0.10436259085904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C2-4EC8-8306-734B40E79EBE}"/>
                </c:ext>
              </c:extLst>
            </c:dLbl>
            <c:dLbl>
              <c:idx val="3"/>
              <c:layout>
                <c:manualLayout>
                  <c:x val="2.2732347562616443E-2"/>
                  <c:y val="-0.10755540249317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C2-4EC8-8306-734B40E79EBE}"/>
                </c:ext>
              </c:extLst>
            </c:dLbl>
            <c:spPr>
              <a:noFill/>
              <a:ln>
                <a:noFill/>
              </a:ln>
              <a:effectLst/>
            </c:spPr>
            <c:txPr>
              <a:bodyPr wrap="square" lIns="38100" tIns="19050" rIns="38100" bIns="19050" anchor="ctr">
                <a:spAutoFit/>
              </a:bodyPr>
              <a:lstStyle/>
              <a:p>
                <a:pPr>
                  <a:defRPr sz="1800" b="0">
                    <a:solidFill>
                      <a:sysClr val="windowText" lastClr="000000"/>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0.54082770740418806</c:v>
                </c:pt>
                <c:pt idx="1">
                  <c:v>0.42779207620397031</c:v>
                </c:pt>
                <c:pt idx="2">
                  <c:v>1.2999999999999999E-2</c:v>
                </c:pt>
                <c:pt idx="3">
                  <c:v>2.195029151082389E-2</c:v>
                </c:pt>
              </c:numCache>
            </c:numRef>
          </c:val>
          <c:extLst>
            <c:ext xmlns:c16="http://schemas.microsoft.com/office/drawing/2014/chart" uri="{C3380CC4-5D6E-409C-BE32-E72D297353CC}">
              <c16:uniqueId val="{0000000C-5CC2-4EC8-8306-734B40E79EBE}"/>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2021</c:v>
                </c:pt>
              </c:strCache>
            </c:strRef>
          </c:tx>
          <c:spPr>
            <a:solidFill>
              <a:schemeClr val="accent1"/>
            </a:solidFill>
            <a:ln w="25400">
              <a:noFill/>
            </a:ln>
          </c:spPr>
          <c:invertIfNegative val="0"/>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2.3295390589452955E-3</c:v>
                </c:pt>
                <c:pt idx="1">
                  <c:v>6.5337030089218087E-3</c:v>
                </c:pt>
                <c:pt idx="3">
                  <c:v>5.7233229328166203E-4</c:v>
                </c:pt>
                <c:pt idx="4">
                  <c:v>5.9731746055641808E-4</c:v>
                </c:pt>
                <c:pt idx="5">
                  <c:v>4.8865142143880488E-3</c:v>
                </c:pt>
                <c:pt idx="6">
                  <c:v>1.2660297473659509E-3</c:v>
                </c:pt>
                <c:pt idx="7">
                  <c:v>1.4628097795231811E-2</c:v>
                </c:pt>
                <c:pt idx="9">
                  <c:v>8.2263460943088004E-4</c:v>
                </c:pt>
                <c:pt idx="10">
                  <c:v>2.8136770660108345E-2</c:v>
                </c:pt>
                <c:pt idx="11">
                  <c:v>6.0085560459813399E-2</c:v>
                </c:pt>
                <c:pt idx="12">
                  <c:v>4.4701375415276655E-2</c:v>
                </c:pt>
                <c:pt idx="13">
                  <c:v>6.4904957211544864E-2</c:v>
                </c:pt>
                <c:pt idx="14">
                  <c:v>0.22914077784779616</c:v>
                </c:pt>
                <c:pt idx="16">
                  <c:v>2.5422235120646178E-2</c:v>
                </c:pt>
                <c:pt idx="17">
                  <c:v>4.1967837851943801E-2</c:v>
                </c:pt>
                <c:pt idx="18">
                  <c:v>7.3708446606049957E-2</c:v>
                </c:pt>
                <c:pt idx="19">
                  <c:v>8.2344284233363568E-2</c:v>
                </c:pt>
                <c:pt idx="20">
                  <c:v>0.10725138316128836</c:v>
                </c:pt>
                <c:pt idx="21">
                  <c:v>0.21013352043089623</c:v>
                </c:pt>
              </c:numCache>
            </c:numRef>
          </c:val>
          <c:extLst>
            <c:ext xmlns:c16="http://schemas.microsoft.com/office/drawing/2014/chart" uri="{C3380CC4-5D6E-409C-BE32-E72D297353CC}">
              <c16:uniqueId val="{00000000-AD48-48B2-819A-8890F29A417D}"/>
            </c:ext>
          </c:extLst>
        </c:ser>
        <c:ser>
          <c:idx val="0"/>
          <c:order val="1"/>
          <c:tx>
            <c:strRef>
              <c:f>'Fjärrvärme tillförd staplar'!$B$2</c:f>
              <c:strCache>
                <c:ptCount val="1"/>
                <c:pt idx="0">
                  <c:v>2021</c:v>
                </c:pt>
              </c:strCache>
            </c:strRef>
          </c:tx>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2-AD48-48B2-819A-8890F29A417D}"/>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4-AD48-48B2-819A-8890F29A417D}"/>
              </c:ext>
            </c:extLst>
          </c:dPt>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2.3295390589452955E-3</c:v>
                </c:pt>
                <c:pt idx="1">
                  <c:v>6.5337030089218087E-3</c:v>
                </c:pt>
                <c:pt idx="3">
                  <c:v>5.7233229328166203E-4</c:v>
                </c:pt>
                <c:pt idx="4">
                  <c:v>5.9731746055641808E-4</c:v>
                </c:pt>
                <c:pt idx="5">
                  <c:v>4.8865142143880488E-3</c:v>
                </c:pt>
                <c:pt idx="6">
                  <c:v>1.2660297473659509E-3</c:v>
                </c:pt>
                <c:pt idx="7">
                  <c:v>1.4628097795231811E-2</c:v>
                </c:pt>
                <c:pt idx="9">
                  <c:v>8.2263460943088004E-4</c:v>
                </c:pt>
                <c:pt idx="10">
                  <c:v>2.8136770660108345E-2</c:v>
                </c:pt>
                <c:pt idx="11">
                  <c:v>6.0085560459813399E-2</c:v>
                </c:pt>
                <c:pt idx="12">
                  <c:v>4.4701375415276655E-2</c:v>
                </c:pt>
                <c:pt idx="13">
                  <c:v>6.4904957211544864E-2</c:v>
                </c:pt>
                <c:pt idx="14">
                  <c:v>0.22914077784779616</c:v>
                </c:pt>
                <c:pt idx="16">
                  <c:v>2.5422235120646178E-2</c:v>
                </c:pt>
                <c:pt idx="17">
                  <c:v>4.1967837851943801E-2</c:v>
                </c:pt>
                <c:pt idx="18">
                  <c:v>7.3708446606049957E-2</c:v>
                </c:pt>
                <c:pt idx="19">
                  <c:v>8.2344284233363568E-2</c:v>
                </c:pt>
                <c:pt idx="20">
                  <c:v>0.10725138316128836</c:v>
                </c:pt>
                <c:pt idx="21">
                  <c:v>0.21013352043089623</c:v>
                </c:pt>
              </c:numCache>
            </c:numRef>
          </c:val>
          <c:extLst>
            <c:ext xmlns:c16="http://schemas.microsoft.com/office/drawing/2014/chart" uri="{C3380CC4-5D6E-409C-BE32-E72D297353CC}">
              <c16:uniqueId val="{00000005-AD48-48B2-819A-8890F29A417D}"/>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971136"/>
        <c:crosses val="autoZero"/>
        <c:auto val="1"/>
        <c:lblAlgn val="ctr"/>
        <c:lblOffset val="0"/>
        <c:noMultiLvlLbl val="0"/>
      </c:catAx>
      <c:valAx>
        <c:axId val="112971136"/>
        <c:scaling>
          <c:orientation val="minMax"/>
          <c:max val="0.3000000000000001"/>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0.18491111585666328"/>
          <c:w val="0.6176216857538207"/>
          <c:h val="0.71394998062393966"/>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fjärrvärme'!$B$3:$B$44</c:f>
              <c:numCache>
                <c:formatCode>0.000</c:formatCode>
                <c:ptCount val="10"/>
                <c:pt idx="0">
                  <c:v>27.289584999999999</c:v>
                </c:pt>
                <c:pt idx="1">
                  <c:v>27.730999999999998</c:v>
                </c:pt>
                <c:pt idx="2">
                  <c:v>12.200999999999999</c:v>
                </c:pt>
                <c:pt idx="3">
                  <c:v>12.096</c:v>
                </c:pt>
                <c:pt idx="4">
                  <c:v>7.0853865686841901</c:v>
                </c:pt>
                <c:pt idx="5">
                  <c:v>6.4372619892239094</c:v>
                </c:pt>
                <c:pt idx="6">
                  <c:v>9.7952286609473269</c:v>
                </c:pt>
                <c:pt idx="7">
                  <c:v>3.0206749916349995</c:v>
                </c:pt>
                <c:pt idx="8" formatCode="#\ ##0.000">
                  <c:v>0.51296426983800025</c:v>
                </c:pt>
                <c:pt idx="9">
                  <c:v>1.302</c:v>
                </c:pt>
              </c:numCache>
            </c:numRef>
          </c:val>
          <c:extLst>
            <c:ext xmlns:c16="http://schemas.microsoft.com/office/drawing/2014/chart" uri="{C3380CC4-5D6E-409C-BE32-E72D297353CC}">
              <c16:uniqueId val="{00000000-DBC9-401D-B726-AEA96F40B52A}"/>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fjärrvärme'!$C$3:$C$44</c:f>
              <c:numCache>
                <c:formatCode>0.000</c:formatCode>
                <c:ptCount val="10"/>
                <c:pt idx="0">
                  <c:v>2.3979999999999997</c:v>
                </c:pt>
                <c:pt idx="1">
                  <c:v>9.407</c:v>
                </c:pt>
                <c:pt idx="2">
                  <c:v>13.623000000000001</c:v>
                </c:pt>
                <c:pt idx="3">
                  <c:v>14.528</c:v>
                </c:pt>
                <c:pt idx="4">
                  <c:v>17.29686154565411</c:v>
                </c:pt>
                <c:pt idx="5">
                  <c:v>18.690736223253712</c:v>
                </c:pt>
                <c:pt idx="6">
                  <c:v>22.707388965842913</c:v>
                </c:pt>
                <c:pt idx="7">
                  <c:v>28.606119111294092</c:v>
                </c:pt>
                <c:pt idx="8" formatCode="#\ ##0.000">
                  <c:v>30.946543400399996</c:v>
                </c:pt>
                <c:pt idx="9">
                  <c:v>32.079000000000001</c:v>
                </c:pt>
              </c:numCache>
            </c:numRef>
          </c:val>
          <c:extLst>
            <c:ext xmlns:c16="http://schemas.microsoft.com/office/drawing/2014/chart" uri="{C3380CC4-5D6E-409C-BE32-E72D297353CC}">
              <c16:uniqueId val="{00000001-DBC9-401D-B726-AEA96F40B52A}"/>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fjärrvärme'!$D$3:$D$44</c:f>
              <c:numCache>
                <c:formatCode>0.000</c:formatCode>
                <c:ptCount val="10"/>
                <c:pt idx="0">
                  <c:v>0.21519500000000005</c:v>
                </c:pt>
                <c:pt idx="1">
                  <c:v>3.3940000000000001</c:v>
                </c:pt>
                <c:pt idx="2">
                  <c:v>3.593</c:v>
                </c:pt>
                <c:pt idx="3">
                  <c:v>11.84</c:v>
                </c:pt>
                <c:pt idx="4">
                  <c:v>12.003077139251907</c:v>
                </c:pt>
                <c:pt idx="5">
                  <c:v>20.602909508020606</c:v>
                </c:pt>
                <c:pt idx="6">
                  <c:v>26.584959476474694</c:v>
                </c:pt>
                <c:pt idx="7">
                  <c:v>18.629509636531985</c:v>
                </c:pt>
                <c:pt idx="8" formatCode="#\ ##0.000">
                  <c:v>20.323756726236002</c:v>
                </c:pt>
                <c:pt idx="9">
                  <c:v>25.375</c:v>
                </c:pt>
              </c:numCache>
            </c:numRef>
          </c:val>
          <c:extLst>
            <c:ext xmlns:c16="http://schemas.microsoft.com/office/drawing/2014/chart" uri="{C3380CC4-5D6E-409C-BE32-E72D297353CC}">
              <c16:uniqueId val="{00000002-DBC9-401D-B726-AEA96F40B52A}"/>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fjärrvärme'!$E$3:$E$44</c:f>
              <c:numCache>
                <c:formatCode>0.000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formatCode="#\ ##0.000">
                  <c:v>0.46334096500000005</c:v>
                </c:pt>
                <c:pt idx="9">
                  <c:v>0.38800000000000001</c:v>
                </c:pt>
              </c:numCache>
            </c:numRef>
          </c:val>
          <c:extLst>
            <c:ext xmlns:c16="http://schemas.microsoft.com/office/drawing/2014/chart" uri="{C3380CC4-5D6E-409C-BE32-E72D297353CC}">
              <c16:uniqueId val="{00000003-DBC9-401D-B726-AEA96F40B52A}"/>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fjärrvärme'!$F$3:$F$44</c:f>
              <c:numCache>
                <c:formatCode>0.000</c:formatCode>
                <c:ptCount val="10"/>
                <c:pt idx="0">
                  <c:v>0.314</c:v>
                </c:pt>
                <c:pt idx="1">
                  <c:v>3.581</c:v>
                </c:pt>
                <c:pt idx="2">
                  <c:v>7.4710000000000001</c:v>
                </c:pt>
                <c:pt idx="3">
                  <c:v>4.4980000000000002</c:v>
                </c:pt>
                <c:pt idx="4">
                  <c:v>6.9544697574082974</c:v>
                </c:pt>
                <c:pt idx="5">
                  <c:v>5.1192994350000003</c:v>
                </c:pt>
                <c:pt idx="6">
                  <c:v>1.9487626384118715</c:v>
                </c:pt>
                <c:pt idx="7">
                  <c:v>1.8714434181099999</c:v>
                </c:pt>
                <c:pt idx="8" formatCode="#\ ##0.000">
                  <c:v>0.24074464768400033</c:v>
                </c:pt>
                <c:pt idx="9">
                  <c:v>0.17199999999999999</c:v>
                </c:pt>
              </c:numCache>
            </c:numRef>
          </c:val>
          <c:extLst>
            <c:ext xmlns:c16="http://schemas.microsoft.com/office/drawing/2014/chart" uri="{C3380CC4-5D6E-409C-BE32-E72D297353CC}">
              <c16:uniqueId val="{00000004-DBC9-401D-B726-AEA96F40B52A}"/>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47625">
              <a:solidFill>
                <a:srgbClr val="FF671F"/>
              </a:solidFill>
            </a:ln>
          </c:spPr>
          <c:marker>
            <c:symbol val="none"/>
          </c:marke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fjärrvärme'!$G$3:$G$44</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53.71</c:v>
                </c:pt>
                <c:pt idx="9">
                  <c:v>52</c:v>
                </c:pt>
              </c:numCache>
            </c:numRef>
          </c:val>
          <c:smooth val="0"/>
          <c:extLst>
            <c:ext xmlns:c16="http://schemas.microsoft.com/office/drawing/2014/chart" uri="{C3380CC4-5D6E-409C-BE32-E72D297353CC}">
              <c16:uniqueId val="{00000005-DBC9-401D-B726-AEA96F40B52A}"/>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2788992"/>
        <c:crosses val="autoZero"/>
        <c:auto val="1"/>
        <c:lblAlgn val="ctr"/>
        <c:lblOffset val="70"/>
        <c:tickLblSkip val="1"/>
        <c:noMultiLvlLbl val="0"/>
      </c:catAx>
      <c:valAx>
        <c:axId val="112788992"/>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2787456"/>
        <c:crosses val="autoZero"/>
        <c:crossBetween val="between"/>
      </c:valAx>
      <c:valAx>
        <c:axId val="112790528"/>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8402821119601401"/>
          <c:w val="0.25717118008826328"/>
          <c:h val="0.46821043053997674"/>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2020</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CFB5-483A-A6A9-39565431A063}"/>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CFB5-483A-A6A9-39565431A063}"/>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CFB5-483A-A6A9-39565431A063}"/>
              </c:ext>
            </c:extLst>
          </c:dPt>
          <c:dPt>
            <c:idx val="3"/>
            <c:invertIfNegative val="0"/>
            <c:bubble3D val="0"/>
            <c:spPr>
              <a:solidFill>
                <a:schemeClr val="accent1"/>
              </a:solidFill>
              <a:ln w="25400">
                <a:noFill/>
              </a:ln>
            </c:spPr>
            <c:extLst>
              <c:ext xmlns:c16="http://schemas.microsoft.com/office/drawing/2014/chart" uri="{C3380CC4-5D6E-409C-BE32-E72D297353CC}">
                <c16:uniqueId val="{00000007-CFB5-483A-A6A9-39565431A063}"/>
              </c:ext>
            </c:extLst>
          </c:dPt>
          <c:cat>
            <c:strRef>
              <c:f>'Fjärrvärme 20XX'!$A$3:$A$22</c:f>
              <c:strCache>
                <c:ptCount val="20"/>
                <c:pt idx="0">
                  <c:v>Stenkol</c:v>
                </c:pt>
                <c:pt idx="1">
                  <c:v>Övrigt fossilt bränsle</c:v>
                </c:pt>
                <c:pt idx="2">
                  <c:v>Primära biobränslen</c:v>
                </c:pt>
                <c:pt idx="3">
                  <c:v>Tallbeckolja</c:v>
                </c:pt>
                <c:pt idx="4">
                  <c:v>Naturgas</c:v>
                </c:pt>
                <c:pt idx="5">
                  <c:v>El till elpannor</c:v>
                </c:pt>
                <c:pt idx="6">
                  <c:v>Eldningsolja</c:v>
                </c:pt>
                <c:pt idx="7">
                  <c:v>Bioolja</c:v>
                </c:pt>
                <c:pt idx="8">
                  <c:v>Torv o Torvbriketter</c:v>
                </c:pt>
                <c:pt idx="9">
                  <c:v>Deponi- och rötgas samt avfallsgas från stålindustrin</c:v>
                </c:pt>
                <c:pt idx="10">
                  <c:v>El till värmepumpar</c:v>
                </c:pt>
                <c:pt idx="11">
                  <c:v>Hjälpel</c:v>
                </c:pt>
                <c:pt idx="12">
                  <c:v>Trädbränsle, förädlat</c:v>
                </c:pt>
                <c:pt idx="13">
                  <c:v>Stamvedsflis</c:v>
                </c:pt>
                <c:pt idx="14">
                  <c:v>Värme från värmepumpar</c:v>
                </c:pt>
                <c:pt idx="15">
                  <c:v>Returträflis</c:v>
                </c:pt>
                <c:pt idx="16">
                  <c:v>Återvunnen industriell restvärme</c:v>
                </c:pt>
                <c:pt idx="17">
                  <c:v>Rökgaskondensering</c:v>
                </c:pt>
                <c:pt idx="18">
                  <c:v>Bark, grot, sågspån och övrigt oförädlat trädbränsle</c:v>
                </c:pt>
                <c:pt idx="19">
                  <c:v>Avfall</c:v>
                </c:pt>
              </c:strCache>
            </c:strRef>
          </c:cat>
          <c:val>
            <c:numRef>
              <c:f>'Fjärrvärme 20XX'!$B$3:$B$22</c:f>
              <c:numCache>
                <c:formatCode>#,##0</c:formatCode>
                <c:ptCount val="20"/>
                <c:pt idx="0">
                  <c:v>4.9619999999999997</c:v>
                </c:pt>
                <c:pt idx="1">
                  <c:v>9.8594399999999993</c:v>
                </c:pt>
                <c:pt idx="2">
                  <c:v>32.3830977</c:v>
                </c:pt>
                <c:pt idx="3" formatCode="0">
                  <c:v>40.177759999999999</c:v>
                </c:pt>
                <c:pt idx="4">
                  <c:v>47.683380000000007</c:v>
                </c:pt>
                <c:pt idx="5">
                  <c:v>308.07986780000005</c:v>
                </c:pt>
                <c:pt idx="6">
                  <c:v>346.12695050000013</c:v>
                </c:pt>
                <c:pt idx="7">
                  <c:v>447.99286714999994</c:v>
                </c:pt>
                <c:pt idx="8">
                  <c:v>463.34096500000004</c:v>
                </c:pt>
                <c:pt idx="9">
                  <c:v>1095.5597442999999</c:v>
                </c:pt>
                <c:pt idx="10">
                  <c:v>1207.7976699999899</c:v>
                </c:pt>
                <c:pt idx="11">
                  <c:v>1489.9229001000024</c:v>
                </c:pt>
                <c:pt idx="12">
                  <c:v>2097.5144460000006</c:v>
                </c:pt>
                <c:pt idx="13">
                  <c:v>3227.9214469999988</c:v>
                </c:pt>
                <c:pt idx="14">
                  <c:v>3760.8274700000002</c:v>
                </c:pt>
                <c:pt idx="15">
                  <c:v>4003.1760599999998</c:v>
                </c:pt>
                <c:pt idx="16">
                  <c:v>4355.0938409999999</c:v>
                </c:pt>
                <c:pt idx="17" formatCode="General">
                  <c:v>5829.1693400000013</c:v>
                </c:pt>
                <c:pt idx="18" formatCode="General">
                  <c:v>11817.043756699994</c:v>
                </c:pt>
                <c:pt idx="19" formatCode="General">
                  <c:v>13110.514615099997</c:v>
                </c:pt>
              </c:numCache>
            </c:numRef>
          </c:val>
          <c:extLst>
            <c:ext xmlns:c16="http://schemas.microsoft.com/office/drawing/2014/chart" uri="{C3380CC4-5D6E-409C-BE32-E72D297353CC}">
              <c16:uniqueId val="{00000008-CFB5-483A-A6A9-39565431A063}"/>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0.18491111585666328"/>
          <c:w val="0.61874665664409167"/>
          <c:h val="0.71118818525688399"/>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'!$B$3:$B$44</c:f>
              <c:numCache>
                <c:formatCode>0.0</c:formatCode>
                <c:ptCount val="10"/>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0.34612695050000014</c:v>
                </c:pt>
                <c:pt idx="9">
                  <c:v>0.86799999999999999</c:v>
                </c:pt>
              </c:numCache>
            </c:numRef>
          </c:val>
          <c:extLst>
            <c:ext xmlns:c16="http://schemas.microsoft.com/office/drawing/2014/chart" uri="{C3380CC4-5D6E-409C-BE32-E72D297353CC}">
              <c16:uniqueId val="{00000000-6524-4052-9585-2C02933B2C32}"/>
            </c:ext>
          </c:extLst>
        </c:ser>
        <c:ser>
          <c:idx val="2"/>
          <c:order val="1"/>
          <c:tx>
            <c:strRef>
              <c:f>'Tillförd energi fjärrvärme '!$C$2</c:f>
              <c:strCache>
                <c:ptCount val="1"/>
                <c:pt idx="0">
                  <c:v>Naturgas</c:v>
                </c:pt>
              </c:strCache>
            </c:strRef>
          </c:tx>
          <c:spPr>
            <a:solidFill>
              <a:srgbClr val="E6007E"/>
            </a:solidFill>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'!$C$3:$C$44</c:f>
              <c:numCache>
                <c:formatCode>0.0</c:formatCode>
                <c:ptCount val="10"/>
                <c:pt idx="0">
                  <c:v>0</c:v>
                </c:pt>
                <c:pt idx="1">
                  <c:v>0</c:v>
                </c:pt>
                <c:pt idx="2">
                  <c:v>1.897</c:v>
                </c:pt>
                <c:pt idx="3">
                  <c:v>2.8860000000000001</c:v>
                </c:pt>
                <c:pt idx="4">
                  <c:v>2.3027762716808429</c:v>
                </c:pt>
                <c:pt idx="5">
                  <c:v>1.8673924365878114</c:v>
                </c:pt>
                <c:pt idx="6">
                  <c:v>3.3059884631072509</c:v>
                </c:pt>
                <c:pt idx="7">
                  <c:v>1.1940680000000001</c:v>
                </c:pt>
                <c:pt idx="8">
                  <c:v>4.7683380000000004E-2</c:v>
                </c:pt>
                <c:pt idx="9">
                  <c:v>0.28999999999999998</c:v>
                </c:pt>
              </c:numCache>
            </c:numRef>
          </c:val>
          <c:extLst>
            <c:ext xmlns:c16="http://schemas.microsoft.com/office/drawing/2014/chart" uri="{C3380CC4-5D6E-409C-BE32-E72D297353CC}">
              <c16:uniqueId val="{00000001-6524-4052-9585-2C02933B2C32}"/>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'!$D$3:$D$44</c:f>
              <c:numCache>
                <c:formatCode>0.0</c:formatCode>
                <c:ptCount val="10"/>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4.9620608080000001E-3</c:v>
                </c:pt>
                <c:pt idx="9">
                  <c:v>3.4000000000000002E-2</c:v>
                </c:pt>
              </c:numCache>
            </c:numRef>
          </c:val>
          <c:extLst>
            <c:ext xmlns:c16="http://schemas.microsoft.com/office/drawing/2014/chart" uri="{C3380CC4-5D6E-409C-BE32-E72D297353CC}">
              <c16:uniqueId val="{00000002-6524-4052-9585-2C02933B2C32}"/>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'!$E$3:$E$44</c:f>
              <c:numCache>
                <c:formatCode>0.0</c:formatCode>
                <c:ptCount val="10"/>
                <c:pt idx="0">
                  <c:v>0.314</c:v>
                </c:pt>
                <c:pt idx="1">
                  <c:v>3.581</c:v>
                </c:pt>
                <c:pt idx="2">
                  <c:v>6.085</c:v>
                </c:pt>
                <c:pt idx="3">
                  <c:v>3.0150000000000001</c:v>
                </c:pt>
                <c:pt idx="4">
                  <c:v>1.7395880000000001</c:v>
                </c:pt>
                <c:pt idx="5">
                  <c:v>0.44469372999999984</c:v>
                </c:pt>
                <c:pt idx="6">
                  <c:v>0.13937625883982563</c:v>
                </c:pt>
                <c:pt idx="7">
                  <c:v>0.26229312400000004</c:v>
                </c:pt>
                <c:pt idx="8">
                  <c:v>0.30807986780000002</c:v>
                </c:pt>
                <c:pt idx="9">
                  <c:v>0.216</c:v>
                </c:pt>
              </c:numCache>
            </c:numRef>
          </c:val>
          <c:extLst>
            <c:ext xmlns:c16="http://schemas.microsoft.com/office/drawing/2014/chart" uri="{C3380CC4-5D6E-409C-BE32-E72D297353CC}">
              <c16:uniqueId val="{00000003-6524-4052-9585-2C02933B2C32}"/>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'!$F$3:$F$44</c:f>
              <c:numCache>
                <c:formatCode>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c:v>0.46334096500000005</c:v>
                </c:pt>
                <c:pt idx="9">
                  <c:v>0.38800000000000001</c:v>
                </c:pt>
              </c:numCache>
            </c:numRef>
          </c:val>
          <c:extLst>
            <c:ext xmlns:c16="http://schemas.microsoft.com/office/drawing/2014/chart" uri="{C3380CC4-5D6E-409C-BE32-E72D297353CC}">
              <c16:uniqueId val="{00000004-6524-4052-9585-2C02933B2C32}"/>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'!$G$3:$G$44</c:f>
              <c:numCache>
                <c:formatCode>0.0</c:formatCode>
                <c:ptCount val="10"/>
                <c:pt idx="0">
                  <c:v>9.9195000000000005E-2</c:v>
                </c:pt>
                <c:pt idx="1">
                  <c:v>2.7450000000000001</c:v>
                </c:pt>
                <c:pt idx="2">
                  <c:v>3.46</c:v>
                </c:pt>
                <c:pt idx="3">
                  <c:v>10.112</c:v>
                </c:pt>
                <c:pt idx="4">
                  <c:v>10.915851918626549</c:v>
                </c:pt>
                <c:pt idx="5">
                  <c:v>18.46727705380966</c:v>
                </c:pt>
                <c:pt idx="6">
                  <c:v>23.344899722084666</c:v>
                </c:pt>
                <c:pt idx="7">
                  <c:v>17.692922048619984</c:v>
                </c:pt>
                <c:pt idx="8">
                  <c:v>17.142479599999998</c:v>
                </c:pt>
                <c:pt idx="9">
                  <c:v>21.004999999999999</c:v>
                </c:pt>
              </c:numCache>
            </c:numRef>
          </c:val>
          <c:extLst>
            <c:ext xmlns:c16="http://schemas.microsoft.com/office/drawing/2014/chart" uri="{C3380CC4-5D6E-409C-BE32-E72D297353CC}">
              <c16:uniqueId val="{00000005-6524-4052-9585-2C02933B2C32}"/>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'!$H$3:$H$44</c:f>
              <c:numCache>
                <c:formatCode>0.0</c:formatCode>
                <c:ptCount val="10"/>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13.110514615099998</c:v>
                </c:pt>
                <c:pt idx="9">
                  <c:v>12.464</c:v>
                </c:pt>
              </c:numCache>
            </c:numRef>
          </c:val>
          <c:extLst>
            <c:ext xmlns:c16="http://schemas.microsoft.com/office/drawing/2014/chart" uri="{C3380CC4-5D6E-409C-BE32-E72D297353CC}">
              <c16:uniqueId val="{00000006-6524-4052-9585-2C02933B2C32}"/>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'!$I$3:$I$44</c:f>
              <c:numCache>
                <c:formatCode>0.0</c:formatCode>
                <c:ptCount val="10"/>
                <c:pt idx="0">
                  <c:v>0</c:v>
                </c:pt>
                <c:pt idx="1">
                  <c:v>3.1659999999999999</c:v>
                </c:pt>
                <c:pt idx="2">
                  <c:v>6.6150000000000002</c:v>
                </c:pt>
                <c:pt idx="3">
                  <c:v>6.9420000000000002</c:v>
                </c:pt>
                <c:pt idx="4">
                  <c:v>7.0892629999999999</c:v>
                </c:pt>
                <c:pt idx="5">
                  <c:v>5.4928870000000005</c:v>
                </c:pt>
                <c:pt idx="6">
                  <c:v>4.5745218334401798</c:v>
                </c:pt>
                <c:pt idx="7">
                  <c:v>3.95</c:v>
                </c:pt>
                <c:pt idx="8">
                  <c:v>3.7608274700000002</c:v>
                </c:pt>
                <c:pt idx="9">
                  <c:v>3.5569999999999999</c:v>
                </c:pt>
              </c:numCache>
            </c:numRef>
          </c:val>
          <c:extLst>
            <c:ext xmlns:c16="http://schemas.microsoft.com/office/drawing/2014/chart" uri="{C3380CC4-5D6E-409C-BE32-E72D297353CC}">
              <c16:uniqueId val="{00000007-6524-4052-9585-2C02933B2C32}"/>
            </c:ext>
          </c:extLst>
        </c:ser>
        <c:ser>
          <c:idx val="8"/>
          <c:order val="8"/>
          <c:tx>
            <c:strRef>
              <c:f>'Tillförd energi fjärrvärme '!$J$2</c:f>
              <c:strCache>
                <c:ptCount val="1"/>
                <c:pt idx="0">
                  <c:v>Restvärme</c:v>
                </c:pt>
              </c:strCache>
            </c:strRef>
          </c:tx>
          <c:spPr>
            <a:solidFill>
              <a:srgbClr val="009FE3">
                <a:lumMod val="40000"/>
                <a:lumOff val="60000"/>
              </a:srgbClr>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'!$J$3:$J$44</c:f>
              <c:numCache>
                <c:formatCode>0.0</c:formatCode>
                <c:ptCount val="10"/>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4.3550938409999995</c:v>
                </c:pt>
                <c:pt idx="9">
                  <c:v>4.8840000000000003</c:v>
                </c:pt>
              </c:numCache>
            </c:numRef>
          </c:val>
          <c:extLst>
            <c:ext xmlns:c16="http://schemas.microsoft.com/office/drawing/2014/chart" uri="{C3380CC4-5D6E-409C-BE32-E72D297353CC}">
              <c16:uniqueId val="{00000008-6524-4052-9585-2C02933B2C32}"/>
            </c:ext>
          </c:extLst>
        </c:ser>
        <c:ser>
          <c:idx val="9"/>
          <c:order val="9"/>
          <c:tx>
            <c:strRef>
              <c:f>'Tillförd energi fjärrvärme '!$K$2</c:f>
              <c:strCache>
                <c:ptCount val="1"/>
                <c:pt idx="0">
                  <c:v>RKG, bioolja, avfall-, deponi- och rötgas, RT-flis, el</c:v>
                </c:pt>
              </c:strCache>
            </c:strRef>
          </c:tx>
          <c:spPr>
            <a:solidFill>
              <a:srgbClr val="66CC33"/>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'!$K$3:$K$44</c:f>
              <c:numCache>
                <c:formatCode>0.0</c:formatCode>
                <c:ptCount val="10"/>
                <c:pt idx="0">
                  <c:v>0.46500000000000002</c:v>
                </c:pt>
                <c:pt idx="1">
                  <c:v>1.274</c:v>
                </c:pt>
                <c:pt idx="2">
                  <c:v>2.7109999999999999</c:v>
                </c:pt>
                <c:pt idx="3">
                  <c:v>4.4889999999999999</c:v>
                </c:pt>
                <c:pt idx="4">
                  <c:v>8.1981008173237786</c:v>
                </c:pt>
                <c:pt idx="5">
                  <c:v>9.7330246963586085</c:v>
                </c:pt>
                <c:pt idx="6">
                  <c:v>9.194809230256789</c:v>
                </c:pt>
                <c:pt idx="7">
                  <c:v>12.1082221015161</c:v>
                </c:pt>
                <c:pt idx="8">
                  <c:v>12.948241209250003</c:v>
                </c:pt>
                <c:pt idx="9">
                  <c:v>15.087999999999999</c:v>
                </c:pt>
              </c:numCache>
            </c:numRef>
          </c:val>
          <c:extLst>
            <c:ext xmlns:c16="http://schemas.microsoft.com/office/drawing/2014/chart" uri="{C3380CC4-5D6E-409C-BE32-E72D297353CC}">
              <c16:uniqueId val="{00000009-6524-4052-9585-2C02933B2C32}"/>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'!$L$3:$L$44</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53.71</c:v>
                </c:pt>
                <c:pt idx="9">
                  <c:v>52</c:v>
                </c:pt>
              </c:numCache>
            </c:numRef>
          </c:val>
          <c:smooth val="0"/>
          <c:extLst>
            <c:ext xmlns:c16="http://schemas.microsoft.com/office/drawing/2014/chart" uri="{C3380CC4-5D6E-409C-BE32-E72D297353CC}">
              <c16:uniqueId val="{0000000A-6524-4052-9585-2C02933B2C32}"/>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3397760"/>
        <c:crosses val="autoZero"/>
        <c:crossBetween val="between"/>
      </c:valAx>
      <c:valAx>
        <c:axId val="113400832"/>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0.18402821119601401"/>
          <c:w val="0.25829615097853414"/>
          <c:h val="0.72167691865403583"/>
        </c:manualLayout>
      </c:layout>
      <c:overlay val="0"/>
      <c:txPr>
        <a:bodyPr/>
        <a:lstStyle/>
        <a:p>
          <a:pPr>
            <a:defRPr sz="18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0201647986916"/>
          <c:y val="0.15282155090090863"/>
          <c:w val="0.63261967810952147"/>
          <c:h val="0.74894435581173269"/>
        </c:manualLayout>
      </c:layout>
      <c:lineChart>
        <c:grouping val="standard"/>
        <c:varyColors val="0"/>
        <c:ser>
          <c:idx val="0"/>
          <c:order val="0"/>
          <c:tx>
            <c:strRef>
              <c:f>Fjärrvärmeleveranser!$B$2</c:f>
              <c:strCache>
                <c:ptCount val="1"/>
                <c:pt idx="0">
                  <c:v>Fjärrvärmeleveranser</c:v>
                </c:pt>
              </c:strCache>
            </c:strRef>
          </c:tx>
          <c:spPr>
            <a:ln w="88900">
              <a:solidFill>
                <a:schemeClr val="accent1"/>
              </a:solidFill>
            </a:ln>
          </c:spPr>
          <c:marker>
            <c:symbol val="none"/>
          </c:marker>
          <c:cat>
            <c:numRef>
              <c:f>Fjärrvärmeleveranser!$A$3:$A$28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Fjärrvärmeleveranser!$B$3:$B$28</c:f>
              <c:numCache>
                <c:formatCode>General</c:formatCode>
                <c:ptCount val="26"/>
                <c:pt idx="0">
                  <c:v>44174</c:v>
                </c:pt>
                <c:pt idx="1">
                  <c:v>40975</c:v>
                </c:pt>
                <c:pt idx="2">
                  <c:v>43012</c:v>
                </c:pt>
                <c:pt idx="3">
                  <c:v>43278</c:v>
                </c:pt>
                <c:pt idx="4">
                  <c:v>41425</c:v>
                </c:pt>
                <c:pt idx="5">
                  <c:v>46580</c:v>
                </c:pt>
                <c:pt idx="6">
                  <c:v>47008</c:v>
                </c:pt>
                <c:pt idx="7">
                  <c:v>47468.061000000002</c:v>
                </c:pt>
                <c:pt idx="8">
                  <c:v>47768</c:v>
                </c:pt>
                <c:pt idx="9">
                  <c:v>48543</c:v>
                </c:pt>
                <c:pt idx="10">
                  <c:v>47460.082920000059</c:v>
                </c:pt>
                <c:pt idx="11">
                  <c:v>51201.502640000028</c:v>
                </c:pt>
                <c:pt idx="12">
                  <c:v>51359.540839000074</c:v>
                </c:pt>
                <c:pt idx="13">
                  <c:v>53332.048200000041</c:v>
                </c:pt>
                <c:pt idx="14">
                  <c:v>60151</c:v>
                </c:pt>
                <c:pt idx="15">
                  <c:v>50631.317377999978</c:v>
                </c:pt>
                <c:pt idx="16">
                  <c:v>53003.346991999984</c:v>
                </c:pt>
                <c:pt idx="17">
                  <c:v>51800</c:v>
                </c:pt>
                <c:pt idx="18">
                  <c:v>48500</c:v>
                </c:pt>
                <c:pt idx="19">
                  <c:v>48800</c:v>
                </c:pt>
                <c:pt idx="20">
                  <c:v>51400</c:v>
                </c:pt>
                <c:pt idx="21">
                  <c:v>50775</c:v>
                </c:pt>
                <c:pt idx="22">
                  <c:v>50951</c:v>
                </c:pt>
                <c:pt idx="23">
                  <c:v>50449</c:v>
                </c:pt>
                <c:pt idx="24">
                  <c:v>45874</c:v>
                </c:pt>
                <c:pt idx="25">
                  <c:v>52580</c:v>
                </c:pt>
              </c:numCache>
            </c:numRef>
          </c:val>
          <c:smooth val="0"/>
          <c:extLst xmlns:c15="http://schemas.microsoft.com/office/drawing/2012/chart">
            <c:ext xmlns:c16="http://schemas.microsoft.com/office/drawing/2014/chart" uri="{C3380CC4-5D6E-409C-BE32-E72D297353CC}">
              <c16:uniqueId val="{00000000-85E3-4862-AD6C-E6A99AFB703D}"/>
            </c:ext>
          </c:extLst>
        </c:ser>
        <c:ser>
          <c:idx val="1"/>
          <c:order val="1"/>
          <c:tx>
            <c:strRef>
              <c:f>Fjärrvärmeleveranser!$C$2</c:f>
              <c:strCache>
                <c:ptCount val="1"/>
                <c:pt idx="0">
                  <c:v>Graddagskorrigerat</c:v>
                </c:pt>
              </c:strCache>
            </c:strRef>
          </c:tx>
          <c:spPr>
            <a:ln w="88900">
              <a:solidFill>
                <a:schemeClr val="accent2"/>
              </a:solidFill>
            </a:ln>
          </c:spPr>
          <c:marker>
            <c:symbol val="none"/>
          </c:marker>
          <c:cat>
            <c:numRef>
              <c:f>Fjärrvärmeleveranser!$A$3:$A$28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Fjärrvärmeleveranser!$C$3:$C$28</c:f>
              <c:numCache>
                <c:formatCode>General</c:formatCode>
                <c:ptCount val="26"/>
                <c:pt idx="0">
                  <c:v>41407.349371660719</c:v>
                </c:pt>
                <c:pt idx="1">
                  <c:v>41504.927928117497</c:v>
                </c:pt>
                <c:pt idx="2">
                  <c:v>42620.280125616846</c:v>
                </c:pt>
                <c:pt idx="3">
                  <c:v>44652.053131749475</c:v>
                </c:pt>
                <c:pt idx="4">
                  <c:v>45208.342714999759</c:v>
                </c:pt>
                <c:pt idx="5">
                  <c:v>46511.429384355259</c:v>
                </c:pt>
                <c:pt idx="6">
                  <c:v>48448.551390985594</c:v>
                </c:pt>
                <c:pt idx="7">
                  <c:v>48235.047256624697</c:v>
                </c:pt>
                <c:pt idx="8">
                  <c:v>48454.716619575782</c:v>
                </c:pt>
                <c:pt idx="9">
                  <c:v>50331.426315789497</c:v>
                </c:pt>
                <c:pt idx="10">
                  <c:v>50185.881109615089</c:v>
                </c:pt>
                <c:pt idx="11">
                  <c:v>54440.988537408732</c:v>
                </c:pt>
                <c:pt idx="12">
                  <c:v>55137.102025783897</c:v>
                </c:pt>
                <c:pt idx="13">
                  <c:v>54126.087135050766</c:v>
                </c:pt>
                <c:pt idx="14">
                  <c:v>54685.283459187383</c:v>
                </c:pt>
                <c:pt idx="15">
                  <c:v>54129.515805606607</c:v>
                </c:pt>
                <c:pt idx="16">
                  <c:v>52796.003195417215</c:v>
                </c:pt>
                <c:pt idx="17">
                  <c:v>53068.526216747967</c:v>
                </c:pt>
                <c:pt idx="18">
                  <c:v>53475.0011844412</c:v>
                </c:pt>
                <c:pt idx="19">
                  <c:v>53095.226310648031</c:v>
                </c:pt>
                <c:pt idx="20">
                  <c:v>53845.242718446629</c:v>
                </c:pt>
                <c:pt idx="21">
                  <c:v>53162.05417383257</c:v>
                </c:pt>
                <c:pt idx="22">
                  <c:v>53900.719810002862</c:v>
                </c:pt>
                <c:pt idx="23">
                  <c:v>54078.952042628785</c:v>
                </c:pt>
                <c:pt idx="24" formatCode="0.0000">
                  <c:v>52942.682325867048</c:v>
                </c:pt>
                <c:pt idx="25">
                  <c:v>51860</c:v>
                </c:pt>
              </c:numCache>
            </c:numRef>
          </c:val>
          <c:smooth val="0"/>
          <c:extLst xmlns:c15="http://schemas.microsoft.com/office/drawing/2012/chart">
            <c:ext xmlns:c16="http://schemas.microsoft.com/office/drawing/2014/chart" uri="{C3380CC4-5D6E-409C-BE32-E72D297353CC}">
              <c16:uniqueId val="{00000001-85E3-4862-AD6C-E6A99AFB703D}"/>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4368512"/>
        <c:crosses val="autoZero"/>
        <c:auto val="1"/>
        <c:lblAlgn val="ctr"/>
        <c:lblOffset val="0"/>
        <c:tickLblSkip val="5"/>
        <c:noMultiLvlLbl val="0"/>
      </c:catAx>
      <c:valAx>
        <c:axId val="114368512"/>
        <c:scaling>
          <c:orientation val="minMax"/>
          <c:max val="7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4320512"/>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55108319843285E-2"/>
          <c:y val="0.19650685109790589"/>
          <c:w val="0.64316617704170786"/>
          <c:h val="0.71624382703424883"/>
        </c:manualLayout>
      </c:layout>
      <c:lineChart>
        <c:grouping val="standard"/>
        <c:varyColors val="0"/>
        <c:ser>
          <c:idx val="0"/>
          <c:order val="0"/>
          <c:tx>
            <c:strRef>
              <c:f>'CO2-utsläpp från fjärrvärme'!$B$2</c:f>
              <c:strCache>
                <c:ptCount val="1"/>
                <c:pt idx="0">
                  <c:v>CO2, g/kWh lev. energi</c:v>
                </c:pt>
              </c:strCache>
            </c:strRef>
          </c:tx>
          <c:spPr>
            <a:ln w="88900"/>
          </c:spPr>
          <c:marker>
            <c:symbol val="none"/>
          </c:marker>
          <c:cat>
            <c:strRef>
              <c:f>'CO2-utsläpp från fjärrvärme'!$A$3:$A$44</c:f>
              <c:strCach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strCache>
            </c:strRef>
          </c:cat>
          <c:val>
            <c:numRef>
              <c:f>'CO2-utsläpp från fjärrvärme'!$B$3:$B$44</c:f>
              <c:numCache>
                <c:formatCode>0.0_)</c:formatCode>
                <c:ptCount val="42"/>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pt idx="40">
                  <c:v>53.7</c:v>
                </c:pt>
                <c:pt idx="41">
                  <c:v>52</c:v>
                </c:pt>
              </c:numCache>
            </c:numRef>
          </c:val>
          <c:smooth val="0"/>
          <c:extLst>
            <c:ext xmlns:c16="http://schemas.microsoft.com/office/drawing/2014/chart" uri="{C3380CC4-5D6E-409C-BE32-E72D297353CC}">
              <c16:uniqueId val="{00000000-0FDB-4B01-988D-9EC6BB42622A}"/>
            </c:ext>
          </c:extLst>
        </c:ser>
        <c:dLbls>
          <c:showLegendKey val="0"/>
          <c:showVal val="0"/>
          <c:showCatName val="0"/>
          <c:showSerName val="0"/>
          <c:showPercent val="0"/>
          <c:showBubbleSize val="0"/>
        </c:dLbls>
        <c:smooth val="0"/>
        <c:axId val="115329280"/>
        <c:axId val="115335168"/>
      </c:lineChart>
      <c:catAx>
        <c:axId val="1153292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115335168"/>
        <c:crosses val="autoZero"/>
        <c:auto val="1"/>
        <c:lblAlgn val="ctr"/>
        <c:lblOffset val="0"/>
        <c:tickLblSkip val="5"/>
        <c:tickMarkSkip val="1"/>
        <c:noMultiLvlLbl val="0"/>
      </c:catAx>
      <c:valAx>
        <c:axId val="115335168"/>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29280"/>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5405727077284512"/>
        </c:manualLayout>
      </c:layout>
      <c:barChart>
        <c:barDir val="col"/>
        <c:grouping val="clustered"/>
        <c:varyColors val="0"/>
        <c:ser>
          <c:idx val="0"/>
          <c:order val="0"/>
          <c:tx>
            <c:strRef>
              <c:f>'Fjärrvärmepris, genomsnittligt '!$B$2</c:f>
              <c:strCache>
                <c:ptCount val="1"/>
                <c:pt idx="0">
                  <c:v>2020</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EE0B-4AA7-A5F2-259E036E6AA0}"/>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EE0B-4AA7-A5F2-259E036E6AA0}"/>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EE0B-4AA7-A5F2-259E036E6AA0}"/>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EE0B-4AA7-A5F2-259E036E6AA0}"/>
              </c:ext>
            </c:extLst>
          </c:dPt>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'!$B$3:$B$5</c:f>
              <c:numCache>
                <c:formatCode>General</c:formatCode>
                <c:ptCount val="3"/>
                <c:pt idx="0">
                  <c:v>846.6</c:v>
                </c:pt>
                <c:pt idx="1">
                  <c:v>868.1</c:v>
                </c:pt>
                <c:pt idx="2">
                  <c:v>919.5</c:v>
                </c:pt>
              </c:numCache>
            </c:numRef>
          </c:val>
          <c:extLst>
            <c:ext xmlns:c16="http://schemas.microsoft.com/office/drawing/2014/chart" uri="{C3380CC4-5D6E-409C-BE32-E72D297353CC}">
              <c16:uniqueId val="{00000008-EE0B-4AA7-A5F2-259E036E6AA0}"/>
            </c:ext>
          </c:extLst>
        </c:ser>
        <c:ser>
          <c:idx val="1"/>
          <c:order val="1"/>
          <c:tx>
            <c:strRef>
              <c:f>'Fjärrvärmepris, genomsnittligt '!$C$2</c:f>
              <c:strCache>
                <c:ptCount val="1"/>
                <c:pt idx="0">
                  <c:v>2021</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'!$C$3:$C$5</c:f>
              <c:numCache>
                <c:formatCode>General</c:formatCode>
                <c:ptCount val="3"/>
                <c:pt idx="0">
                  <c:v>867.1</c:v>
                </c:pt>
                <c:pt idx="1">
                  <c:v>889.2</c:v>
                </c:pt>
                <c:pt idx="2">
                  <c:v>940.1</c:v>
                </c:pt>
              </c:numCache>
            </c:numRef>
          </c:val>
          <c:extLst>
            <c:ext xmlns:c16="http://schemas.microsoft.com/office/drawing/2014/chart" uri="{C3380CC4-5D6E-409C-BE32-E72D297353CC}">
              <c16:uniqueId val="{00000009-EE0B-4AA7-A5F2-259E036E6AA0}"/>
            </c:ext>
          </c:extLst>
        </c:ser>
        <c:ser>
          <c:idx val="2"/>
          <c:order val="2"/>
          <c:tx>
            <c:strRef>
              <c:f>'Fjärrvärmepris, genomsnittligt '!$D$2</c:f>
              <c:strCache>
                <c:ptCount val="1"/>
                <c:pt idx="0">
                  <c:v>2022</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'!$D$3:$D$5</c:f>
              <c:numCache>
                <c:formatCode>General</c:formatCode>
                <c:ptCount val="3"/>
                <c:pt idx="0">
                  <c:v>876.5</c:v>
                </c:pt>
                <c:pt idx="1">
                  <c:v>901.2</c:v>
                </c:pt>
                <c:pt idx="2">
                  <c:v>947.1</c:v>
                </c:pt>
              </c:numCache>
            </c:numRef>
          </c:val>
          <c:extLst>
            <c:ext xmlns:c16="http://schemas.microsoft.com/office/drawing/2014/chart" uri="{C3380CC4-5D6E-409C-BE32-E72D297353CC}">
              <c16:uniqueId val="{0000000A-EE0B-4AA7-A5F2-259E036E6AA0}"/>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34"/>
          <c:y val="4.2221680445045338E-2"/>
          <c:w val="0.25967362631529128"/>
          <c:h val="7.8124736807110101E-2"/>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0.16057046916829087"/>
          <c:w val="0.60022341320001438"/>
          <c:h val="0.74799658698655047"/>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staplar'!$B$3:$B$10</c:f>
              <c:numCache>
                <c:formatCode>#,##0</c:formatCode>
                <c:ptCount val="8"/>
                <c:pt idx="0">
                  <c:v>6949</c:v>
                </c:pt>
                <c:pt idx="1">
                  <c:v>11066</c:v>
                </c:pt>
                <c:pt idx="2">
                  <c:v>14859</c:v>
                </c:pt>
                <c:pt idx="3">
                  <c:v>16331</c:v>
                </c:pt>
                <c:pt idx="4">
                  <c:v>16229</c:v>
                </c:pt>
                <c:pt idx="5">
                  <c:v>16200</c:v>
                </c:pt>
                <c:pt idx="6">
                  <c:v>16335</c:v>
                </c:pt>
                <c:pt idx="7">
                  <c:v>16286</c:v>
                </c:pt>
              </c:numCache>
            </c:numRef>
          </c:val>
          <c:extLst>
            <c:ext xmlns:c16="http://schemas.microsoft.com/office/drawing/2014/chart" uri="{C3380CC4-5D6E-409C-BE32-E72D297353CC}">
              <c16:uniqueId val="{00000000-2432-4679-92CF-06EE1F3C6256}"/>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staplar'!$C$3:$C$10</c:f>
              <c:numCache>
                <c:formatCode>General</c:formatCode>
                <c:ptCount val="8"/>
                <c:pt idx="3">
                  <c:v>8</c:v>
                </c:pt>
                <c:pt idx="4">
                  <c:v>241</c:v>
                </c:pt>
                <c:pt idx="5" formatCode="#,##0">
                  <c:v>2163</c:v>
                </c:pt>
                <c:pt idx="6" formatCode="#,##0">
                  <c:v>10017</c:v>
                </c:pt>
                <c:pt idx="7">
                  <c:v>12074</c:v>
                </c:pt>
              </c:numCache>
            </c:numRef>
          </c:val>
          <c:extLst>
            <c:ext xmlns:c16="http://schemas.microsoft.com/office/drawing/2014/chart" uri="{C3380CC4-5D6E-409C-BE32-E72D297353CC}">
              <c16:uniqueId val="{00000001-2432-4679-92CF-06EE1F3C6256}"/>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staplar'!$D$3:$D$10</c:f>
              <c:numCache>
                <c:formatCode>General</c:formatCode>
                <c:ptCount val="8"/>
                <c:pt idx="1">
                  <c:v>10</c:v>
                </c:pt>
                <c:pt idx="2" formatCode="#,##0">
                  <c:v>4610</c:v>
                </c:pt>
                <c:pt idx="3" formatCode="#,##0">
                  <c:v>9970</c:v>
                </c:pt>
                <c:pt idx="4" formatCode="#,##0">
                  <c:v>9439</c:v>
                </c:pt>
                <c:pt idx="5" formatCode="#,##0">
                  <c:v>9151</c:v>
                </c:pt>
                <c:pt idx="6" formatCode="#,##0">
                  <c:v>6871</c:v>
                </c:pt>
                <c:pt idx="7" formatCode="#,##0">
                  <c:v>6882</c:v>
                </c:pt>
              </c:numCache>
            </c:numRef>
          </c:val>
          <c:extLst>
            <c:ext xmlns:c16="http://schemas.microsoft.com/office/drawing/2014/chart" uri="{C3380CC4-5D6E-409C-BE32-E72D297353CC}">
              <c16:uniqueId val="{00000002-2432-4679-92CF-06EE1F3C6256}"/>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staplar'!$E$3:$E$10</c:f>
              <c:numCache>
                <c:formatCode>General</c:formatCode>
                <c:ptCount val="8"/>
                <c:pt idx="6">
                  <c:v>1090</c:v>
                </c:pt>
                <c:pt idx="7">
                  <c:v>1593</c:v>
                </c:pt>
              </c:numCache>
            </c:numRef>
          </c:val>
          <c:extLst>
            <c:ext xmlns:c16="http://schemas.microsoft.com/office/drawing/2014/chart" uri="{C3380CC4-5D6E-409C-BE32-E72D297353CC}">
              <c16:uniqueId val="{00000003-2432-4679-92CF-06EE1F3C6256}"/>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staplar'!$F$3:$F$10</c:f>
              <c:numCache>
                <c:formatCode>General</c:formatCode>
                <c:ptCount val="8"/>
                <c:pt idx="0">
                  <c:v>475</c:v>
                </c:pt>
                <c:pt idx="1">
                  <c:v>843</c:v>
                </c:pt>
                <c:pt idx="2" formatCode="#,##0">
                  <c:v>2293</c:v>
                </c:pt>
                <c:pt idx="3" formatCode="#,##0">
                  <c:v>2539</c:v>
                </c:pt>
                <c:pt idx="4" formatCode="#,##0">
                  <c:v>2264</c:v>
                </c:pt>
                <c:pt idx="5" formatCode="#,##0">
                  <c:v>3563</c:v>
                </c:pt>
                <c:pt idx="6" formatCode="#,##0">
                  <c:v>2879</c:v>
                </c:pt>
                <c:pt idx="7" formatCode="#,##0">
                  <c:v>2875</c:v>
                </c:pt>
              </c:numCache>
            </c:numRef>
          </c:val>
          <c:extLst>
            <c:ext xmlns:c16="http://schemas.microsoft.com/office/drawing/2014/chart" uri="{C3380CC4-5D6E-409C-BE32-E72D297353CC}">
              <c16:uniqueId val="{00000004-2432-4679-92CF-06EE1F3C6256}"/>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staplar'!$G$3:$G$10</c:f>
              <c:numCache>
                <c:formatCode>General</c:formatCode>
                <c:ptCount val="8"/>
                <c:pt idx="0">
                  <c:v>400</c:v>
                </c:pt>
                <c:pt idx="1">
                  <c:v>603</c:v>
                </c:pt>
                <c:pt idx="2" formatCode="#,##0">
                  <c:v>885</c:v>
                </c:pt>
                <c:pt idx="3" formatCode="#,##0">
                  <c:v>993</c:v>
                </c:pt>
                <c:pt idx="4" formatCode="#,##0">
                  <c:v>932</c:v>
                </c:pt>
                <c:pt idx="5" formatCode="#,##0">
                  <c:v>1216</c:v>
                </c:pt>
                <c:pt idx="6" formatCode="#,##0">
                  <c:v>1520</c:v>
                </c:pt>
                <c:pt idx="7" formatCode="#,##0">
                  <c:v>1520</c:v>
                </c:pt>
              </c:numCache>
            </c:numRef>
          </c:val>
          <c:extLst>
            <c:ext xmlns:c16="http://schemas.microsoft.com/office/drawing/2014/chart" uri="{C3380CC4-5D6E-409C-BE32-E72D297353CC}">
              <c16:uniqueId val="{00000005-2432-4679-92CF-06EE1F3C6256}"/>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staplar'!$H$3:$H$10</c:f>
              <c:numCache>
                <c:formatCode>#,##0</c:formatCode>
                <c:ptCount val="8"/>
                <c:pt idx="0">
                  <c:v>1800</c:v>
                </c:pt>
                <c:pt idx="1">
                  <c:v>2516</c:v>
                </c:pt>
                <c:pt idx="2">
                  <c:v>3001</c:v>
                </c:pt>
                <c:pt idx="3">
                  <c:v>2641</c:v>
                </c:pt>
                <c:pt idx="4" formatCode="General">
                  <c:v>448</c:v>
                </c:pt>
                <c:pt idx="5">
                  <c:v>1801</c:v>
                </c:pt>
                <c:pt idx="6" formatCode="General">
                  <c:v>905</c:v>
                </c:pt>
                <c:pt idx="7">
                  <c:v>662</c:v>
                </c:pt>
              </c:numCache>
            </c:numRef>
          </c:val>
          <c:extLst>
            <c:ext xmlns:c16="http://schemas.microsoft.com/office/drawing/2014/chart" uri="{C3380CC4-5D6E-409C-BE32-E72D297353CC}">
              <c16:uniqueId val="{00000006-2432-4679-92CF-06EE1F3C6256}"/>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staplar'!$I$3:$I$10</c:f>
              <c:numCache>
                <c:formatCode>General</c:formatCode>
                <c:ptCount val="8"/>
                <c:pt idx="0">
                  <c:v>225</c:v>
                </c:pt>
                <c:pt idx="1">
                  <c:v>354</c:v>
                </c:pt>
                <c:pt idx="2" formatCode="#,##0">
                  <c:v>1769</c:v>
                </c:pt>
                <c:pt idx="3" formatCode="#,##0">
                  <c:v>1707</c:v>
                </c:pt>
                <c:pt idx="4" formatCode="#,##0">
                  <c:v>1341</c:v>
                </c:pt>
                <c:pt idx="5" formatCode="#,##0">
                  <c:v>1607</c:v>
                </c:pt>
                <c:pt idx="6" formatCode="#,##0">
                  <c:v>1583</c:v>
                </c:pt>
                <c:pt idx="7" formatCode="#,##0">
                  <c:v>1534</c:v>
                </c:pt>
              </c:numCache>
            </c:numRef>
          </c:val>
          <c:extLst>
            <c:ext xmlns:c16="http://schemas.microsoft.com/office/drawing/2014/chart" uri="{C3380CC4-5D6E-409C-BE32-E72D297353CC}">
              <c16:uniqueId val="{00000007-2432-4679-92CF-06EE1F3C6256}"/>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val>
                <c:extLst>
                  <c:ext xmlns:c16="http://schemas.microsoft.com/office/drawing/2014/chart" uri="{C3380CC4-5D6E-409C-BE32-E72D297353CC}">
                    <c16:uniqueId val="{00000008-2432-4679-92CF-06EE1F3C625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xmlns:c15="http://schemas.microsoft.com/office/drawing/2012/chart">
                      <c:ext xmlns:c15="http://schemas.microsoft.com/office/drawing/2012/chart" uri="{02D57815-91ED-43cb-92C2-25804820EDAC}">
                        <c15:formulaRef>
                          <c15:sqref>'Installerad effekt, staplar'!$J$3:$J$10</c15:sqref>
                        </c15:formulaRef>
                      </c:ext>
                    </c:extLst>
                    <c:numCache>
                      <c:formatCode>#,##0</c:formatCode>
                      <c:ptCount val="8"/>
                      <c:pt idx="0">
                        <c:v>9849</c:v>
                      </c:pt>
                      <c:pt idx="1">
                        <c:v>15392</c:v>
                      </c:pt>
                      <c:pt idx="2">
                        <c:v>27417</c:v>
                      </c:pt>
                      <c:pt idx="3">
                        <c:v>34189</c:v>
                      </c:pt>
                      <c:pt idx="4">
                        <c:v>30894</c:v>
                      </c:pt>
                      <c:pt idx="5">
                        <c:v>35701</c:v>
                      </c:pt>
                      <c:pt idx="6">
                        <c:v>41200</c:v>
                      </c:pt>
                      <c:pt idx="7">
                        <c:v>43426</c:v>
                      </c:pt>
                    </c:numCache>
                  </c:numRef>
                </c:val>
                <c:extLst xmlns:c15="http://schemas.microsoft.com/office/drawing/2012/chart">
                  <c:ext xmlns:c16="http://schemas.microsoft.com/office/drawing/2014/chart" uri="{C3380CC4-5D6E-409C-BE32-E72D297353CC}">
                    <c16:uniqueId val="{00000009-2432-4679-92CF-06EE1F3C6256}"/>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551744"/>
        <c:crosses val="autoZero"/>
        <c:auto val="1"/>
        <c:lblAlgn val="ctr"/>
        <c:lblOffset val="0"/>
        <c:noMultiLvlLbl val="0"/>
      </c:catAx>
      <c:valAx>
        <c:axId val="83551744"/>
        <c:scaling>
          <c:orientation val="minMax"/>
          <c:max val="45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60223548601054699"/>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Fjärrkyla!$B$3:$B$28</c:f>
              <c:numCache>
                <c:formatCode>0</c:formatCode>
                <c:ptCount val="26"/>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pt idx="24" formatCode="General">
                  <c:v>969</c:v>
                </c:pt>
                <c:pt idx="25">
                  <c:v>1000.4990999999999</c:v>
                </c:pt>
              </c:numCache>
            </c:numRef>
          </c:val>
          <c:extLst>
            <c:ext xmlns:c16="http://schemas.microsoft.com/office/drawing/2014/chart" uri="{C3380CC4-5D6E-409C-BE32-E72D297353CC}">
              <c16:uniqueId val="{00000000-5674-4925-ADF6-E1FCED923D1D}"/>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Fjärrkyla!$A$3:$A$28</c15:sqref>
                        </c15:formulaRef>
                      </c:ext>
                    </c:extLst>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extLst>
                      <c:ext uri="{02D57815-91ED-43cb-92C2-25804820EDAC}">
                        <c15:formulaRef>
                          <c15:sqref>Fjärrkyla!$A$3:$A$28</c15:sqref>
                        </c15:formulaRef>
                      </c:ext>
                    </c:extLst>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val>
                <c:extLst>
                  <c:ext xmlns:c16="http://schemas.microsoft.com/office/drawing/2014/chart" uri="{C3380CC4-5D6E-409C-BE32-E72D297353CC}">
                    <c16:uniqueId val="{00000002-5674-4925-ADF6-E1FCED923D1D}"/>
                  </c:ext>
                </c:extLst>
              </c15:ser>
            </c15:filteredBarSeries>
          </c:ext>
        </c:extLst>
      </c:barChart>
      <c:lineChart>
        <c:grouping val="standard"/>
        <c:varyColors val="0"/>
        <c:ser>
          <c:idx val="0"/>
          <c:order val="2"/>
          <c:tx>
            <c:strRef>
              <c:f>Fjärrkyla!$C$2</c:f>
              <c:strCache>
                <c:ptCount val="1"/>
                <c:pt idx="0">
                  <c:v> Nätlängd, km</c:v>
                </c:pt>
              </c:strCache>
            </c:strRef>
          </c:tx>
          <c:spPr>
            <a:ln w="107950">
              <a:solidFill>
                <a:srgbClr val="8B33B7"/>
              </a:solidFill>
            </a:ln>
          </c:spPr>
          <c:marker>
            <c:symbol val="none"/>
          </c:marker>
          <c:cat>
            <c:numRef>
              <c:f>Fjärrkyla!$A$3:$A$28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Fjärrkyla!$C$3:$C$28</c:f>
              <c:numCache>
                <c:formatCode>0</c:formatCode>
                <c:ptCount val="26"/>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362</c:v>
                </c:pt>
                <c:pt idx="15">
                  <c:v>372.25450000000001</c:v>
                </c:pt>
                <c:pt idx="16">
                  <c:v>382.50899999999996</c:v>
                </c:pt>
                <c:pt idx="17">
                  <c:v>418.07299999999992</c:v>
                </c:pt>
                <c:pt idx="18">
                  <c:v>431.15500000000003</c:v>
                </c:pt>
                <c:pt idx="19">
                  <c:v>438.25800000000004</c:v>
                </c:pt>
                <c:pt idx="20">
                  <c:v>455.65800000000002</c:v>
                </c:pt>
                <c:pt idx="21">
                  <c:v>471.85799999999995</c:v>
                </c:pt>
                <c:pt idx="22">
                  <c:v>486.49699999999996</c:v>
                </c:pt>
                <c:pt idx="23" formatCode="General">
                  <c:v>494.32799999999992</c:v>
                </c:pt>
                <c:pt idx="24" formatCode="General">
                  <c:v>506.53899999999999</c:v>
                </c:pt>
                <c:pt idx="25" formatCode="General">
                  <c:v>528.49</c:v>
                </c:pt>
              </c:numCache>
            </c:numRef>
          </c:val>
          <c:smooth val="0"/>
          <c:extLst>
            <c:ext xmlns:c16="http://schemas.microsoft.com/office/drawing/2014/chart" uri="{C3380CC4-5D6E-409C-BE32-E72D297353CC}">
              <c16:uniqueId val="{00000001-5674-4925-ADF6-E1FCED923D1D}"/>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8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8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4668743507474056E-4"/>
          <c:y val="6.5055377262917477E-2"/>
          <c:w val="0.8141395112066776"/>
          <c:h val="6.5051238616434637E-2"/>
        </c:manualLayout>
      </c:layout>
      <c:overlay val="0"/>
      <c:txPr>
        <a:bodyPr/>
        <a:lstStyle/>
        <a:p>
          <a:pPr>
            <a:defRPr sz="18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1D10-44E5-8382-FD8BB49B4708}"/>
              </c:ext>
            </c:extLst>
          </c:dPt>
          <c:dPt>
            <c:idx val="1"/>
            <c:bubble3D val="0"/>
            <c:spPr>
              <a:ln w="63500">
                <a:solidFill>
                  <a:schemeClr val="accent1"/>
                </a:solidFill>
              </a:ln>
              <a:effectLst/>
            </c:spPr>
            <c:extLst>
              <c:ext xmlns:c16="http://schemas.microsoft.com/office/drawing/2014/chart" uri="{C3380CC4-5D6E-409C-BE32-E72D297353CC}">
                <c16:uniqueId val="{00000003-1D10-44E5-8382-FD8BB49B4708}"/>
              </c:ext>
            </c:extLst>
          </c:dPt>
          <c:dPt>
            <c:idx val="2"/>
            <c:bubble3D val="0"/>
            <c:spPr>
              <a:ln w="63500">
                <a:solidFill>
                  <a:schemeClr val="accent1"/>
                </a:solidFill>
              </a:ln>
              <a:effectLst/>
            </c:spPr>
            <c:extLst>
              <c:ext xmlns:c16="http://schemas.microsoft.com/office/drawing/2014/chart" uri="{C3380CC4-5D6E-409C-BE32-E72D297353CC}">
                <c16:uniqueId val="{00000005-1D10-44E5-8382-FD8BB49B4708}"/>
              </c:ext>
            </c:extLst>
          </c:dPt>
          <c:dPt>
            <c:idx val="3"/>
            <c:bubble3D val="0"/>
            <c:spPr>
              <a:ln w="63500">
                <a:solidFill>
                  <a:schemeClr val="accent1"/>
                </a:solidFill>
              </a:ln>
              <a:effectLst/>
            </c:spPr>
            <c:extLst>
              <c:ext xmlns:c16="http://schemas.microsoft.com/office/drawing/2014/chart" uri="{C3380CC4-5D6E-409C-BE32-E72D297353CC}">
                <c16:uniqueId val="{00000007-1D10-44E5-8382-FD8BB49B4708}"/>
              </c:ext>
            </c:extLst>
          </c:dPt>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energibranschen'!$B$3:$B$33</c:f>
              <c:numCache>
                <c:formatCode>0.0</c:formatCode>
                <c:ptCount val="31"/>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pt idx="29">
                  <c:v>202.6</c:v>
                </c:pt>
              </c:numCache>
            </c:numRef>
          </c:val>
          <c:smooth val="0"/>
          <c:extLst>
            <c:ext xmlns:c16="http://schemas.microsoft.com/office/drawing/2014/chart" uri="{C3380CC4-5D6E-409C-BE32-E72D297353CC}">
              <c16:uniqueId val="{00000008-1D10-44E5-8382-FD8BB49B4708}"/>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energibranschen'!$C$3:$C$33</c:f>
              <c:numCache>
                <c:formatCode>0.0</c:formatCode>
                <c:ptCount val="31"/>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pt idx="29">
                  <c:v>41.3</c:v>
                </c:pt>
              </c:numCache>
            </c:numRef>
          </c:val>
          <c:smooth val="0"/>
          <c:extLst>
            <c:ext xmlns:c16="http://schemas.microsoft.com/office/drawing/2014/chart" uri="{C3380CC4-5D6E-409C-BE32-E72D297353CC}">
              <c16:uniqueId val="{00000009-1D10-44E5-8382-FD8BB49B4708}"/>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val>
                <c:smooth val="0"/>
                <c:extLst>
                  <c:ext xmlns:c16="http://schemas.microsoft.com/office/drawing/2014/chart" uri="{C3380CC4-5D6E-409C-BE32-E72D297353CC}">
                    <c16:uniqueId val="{0000000A-1D10-44E5-8382-FD8BB49B4708}"/>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energibran'!$B$3:$B$33</c:f>
            </c:numRef>
          </c:val>
          <c:smooth val="0"/>
          <c:extLst>
            <c:ext xmlns:c16="http://schemas.microsoft.com/office/drawing/2014/chart" uri="{C3380CC4-5D6E-409C-BE32-E72D297353CC}">
              <c16:uniqueId val="{00000000-F83F-410C-AFBA-40F0196F882D}"/>
            </c:ext>
          </c:extLst>
        </c:ser>
        <c:ser>
          <c:idx val="2"/>
          <c:order val="2"/>
          <c:tx>
            <c:strRef>
              <c:f>'Partikelutsläpp från energibran'!$C$2</c:f>
              <c:strCache>
                <c:ptCount val="1"/>
                <c:pt idx="0">
                  <c:v> SOx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energibran'!$C$3:$C$33</c:f>
            </c:numRef>
          </c:val>
          <c:smooth val="0"/>
          <c:extLst>
            <c:ext xmlns:c16="http://schemas.microsoft.com/office/drawing/2014/chart" uri="{C3380CC4-5D6E-409C-BE32-E72D297353CC}">
              <c16:uniqueId val="{00000001-F83F-410C-AFBA-40F0196F882D}"/>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energibran'!$D$3:$D$33</c:f>
              <c:numCache>
                <c:formatCode>0.0</c:formatCode>
                <c:ptCount val="31"/>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pt idx="29">
                  <c:v>14.3</c:v>
                </c:pt>
              </c:numCache>
            </c:numRef>
          </c:val>
          <c:smooth val="0"/>
          <c:extLst>
            <c:ext xmlns:c16="http://schemas.microsoft.com/office/drawing/2014/chart" uri="{C3380CC4-5D6E-409C-BE32-E72D297353CC}">
              <c16:uniqueId val="{00000002-F83F-410C-AFBA-40F0196F882D}"/>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energibran'!$E$3:$E$33</c:f>
              <c:numCache>
                <c:formatCode>0.0</c:formatCode>
                <c:ptCount val="31"/>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pt idx="29">
                  <c:v>20.3</c:v>
                </c:pt>
              </c:numCache>
            </c:numRef>
          </c:val>
          <c:smooth val="0"/>
          <c:extLst>
            <c:ext xmlns:c16="http://schemas.microsoft.com/office/drawing/2014/chart" uri="{C3380CC4-5D6E-409C-BE32-E72D297353CC}">
              <c16:uniqueId val="{00000003-F83F-410C-AFBA-40F0196F882D}"/>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val>
                <c:smooth val="0"/>
                <c:extLst>
                  <c:ext xmlns:c16="http://schemas.microsoft.com/office/drawing/2014/chart" uri="{C3380CC4-5D6E-409C-BE32-E72D297353CC}">
                    <c16:uniqueId val="{00000004-F83F-410C-AFBA-40F0196F882D}"/>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2019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9E28-43BA-AB19-99F0BA055DFF}"/>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9E28-43BA-AB19-99F0BA055DFF}"/>
              </c:ext>
            </c:extLst>
          </c:dPt>
          <c:dPt>
            <c:idx val="3"/>
            <c:invertIfNegative val="0"/>
            <c:bubble3D val="0"/>
            <c:spPr>
              <a:solidFill>
                <a:srgbClr val="777777"/>
              </a:solidFill>
              <a:ln w="25400">
                <a:noFill/>
              </a:ln>
            </c:spPr>
            <c:extLst>
              <c:ext xmlns:c16="http://schemas.microsoft.com/office/drawing/2014/chart" uri="{C3380CC4-5D6E-409C-BE32-E72D297353CC}">
                <c16:uniqueId val="{00000005-9E28-43BA-AB19-99F0BA055DFF}"/>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9E28-43BA-AB19-99F0BA055DFF}"/>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9E28-43BA-AB19-99F0BA055DFF}"/>
              </c:ext>
            </c:extLst>
          </c:dPt>
          <c:cat>
            <c:strRef>
              <c:f>'Per BNP Territoriella utsläpp a'!$A$3:$A$8</c:f>
              <c:strCache>
                <c:ptCount val="6"/>
                <c:pt idx="0">
                  <c:v>Sverige</c:v>
                </c:pt>
                <c:pt idx="1">
                  <c:v>Danmark</c:v>
                </c:pt>
                <c:pt idx="2">
                  <c:v>Norge</c:v>
                </c:pt>
                <c:pt idx="3">
                  <c:v>Finland</c:v>
                </c:pt>
                <c:pt idx="4">
                  <c:v>Island</c:v>
                </c:pt>
                <c:pt idx="5">
                  <c:v>EU-27</c:v>
                </c:pt>
              </c:strCache>
            </c:strRef>
          </c:cat>
          <c:val>
            <c:numRef>
              <c:f>'Per BNP Territoriella utsläpp a'!$B$3:$B$8</c:f>
              <c:numCache>
                <c:formatCode>0.000</c:formatCode>
                <c:ptCount val="6"/>
                <c:pt idx="0" formatCode="0.00">
                  <c:v>9.177008599939003E-2</c:v>
                </c:pt>
                <c:pt idx="1">
                  <c:v>0.10982417437674043</c:v>
                </c:pt>
                <c:pt idx="2">
                  <c:v>0.11121125580979918</c:v>
                </c:pt>
                <c:pt idx="3">
                  <c:v>0.16599334350741929</c:v>
                </c:pt>
                <c:pt idx="4">
                  <c:v>0.17223958526225608</c:v>
                </c:pt>
                <c:pt idx="5">
                  <c:v>0.17883229245414259</c:v>
                </c:pt>
              </c:numCache>
            </c:numRef>
          </c:val>
          <c:extLst>
            <c:ext xmlns:c16="http://schemas.microsoft.com/office/drawing/2014/chart" uri="{C3380CC4-5D6E-409C-BE32-E72D297353CC}">
              <c16:uniqueId val="{0000000A-9E28-43BA-AB19-99F0BA055DFF}"/>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2019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0F63-49FE-B15C-CBADCEE50C26}"/>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0F63-49FE-B15C-CBADCEE50C26}"/>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0F63-49FE-B15C-CBADCEE50C26}"/>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0F63-49FE-B15C-CBADCEE50C26}"/>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4.6782808864984622</c:v>
                </c:pt>
                <c:pt idx="1">
                  <c:v>5.8196906255560696</c:v>
                </c:pt>
                <c:pt idx="2">
                  <c:v>6.8620189326479872</c:v>
                </c:pt>
                <c:pt idx="3">
                  <c:v>7.4053558198637086</c:v>
                </c:pt>
                <c:pt idx="4">
                  <c:v>9.3218701950291187</c:v>
                </c:pt>
                <c:pt idx="5">
                  <c:v>9.8456519935686586</c:v>
                </c:pt>
              </c:numCache>
            </c:numRef>
          </c:val>
          <c:extLst>
            <c:ext xmlns:c16="http://schemas.microsoft.com/office/drawing/2014/chart" uri="{C3380CC4-5D6E-409C-BE32-E72D297353CC}">
              <c16:uniqueId val="{00000008-0F63-49FE-B15C-CBADCEE50C26}"/>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26CC-48D2-9967-B15394645553}"/>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skalor'!$B$3:$B$8</c:f>
              <c:numCache>
                <c:formatCode>0.00</c:formatCode>
                <c:ptCount val="6"/>
                <c:pt idx="0">
                  <c:v>0.17223958526225608</c:v>
                </c:pt>
                <c:pt idx="1">
                  <c:v>0.16599334350741929</c:v>
                </c:pt>
                <c:pt idx="2">
                  <c:v>0.17883229245414259</c:v>
                </c:pt>
                <c:pt idx="3">
                  <c:v>0.11121125580979918</c:v>
                </c:pt>
                <c:pt idx="4">
                  <c:v>0.10982417437674043</c:v>
                </c:pt>
                <c:pt idx="5">
                  <c:v>9.177008599939003E-2</c:v>
                </c:pt>
              </c:numCache>
            </c:numRef>
          </c:val>
          <c:extLst>
            <c:ext xmlns:c16="http://schemas.microsoft.com/office/drawing/2014/chart" uri="{C3380CC4-5D6E-409C-BE32-E72D297353CC}">
              <c16:uniqueId val="{00000004-26CC-48D2-9967-B15394645553}"/>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26CC-48D2-9967-B15394645553}"/>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skalor'!$D$3:$D$8</c:f>
              <c:numCache>
                <c:formatCode>0.00</c:formatCode>
                <c:ptCount val="6"/>
                <c:pt idx="0">
                  <c:v>9.8456519935686586</c:v>
                </c:pt>
                <c:pt idx="1">
                  <c:v>9.3218701950291187</c:v>
                </c:pt>
                <c:pt idx="2">
                  <c:v>7.4053558198637086</c:v>
                </c:pt>
                <c:pt idx="3">
                  <c:v>6.8620189326479872</c:v>
                </c:pt>
                <c:pt idx="4">
                  <c:v>5.8196906255560696</c:v>
                </c:pt>
                <c:pt idx="5">
                  <c:v>4.6782808864984622</c:v>
                </c:pt>
              </c:numCache>
            </c:numRef>
          </c:val>
          <c:extLst>
            <c:ext xmlns:c16="http://schemas.microsoft.com/office/drawing/2014/chart" uri="{C3380CC4-5D6E-409C-BE32-E72D297353CC}">
              <c16:uniqueId val="{0000000A-26CC-48D2-9967-B15394645553}"/>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2040035331165774"/>
          <c:w val="0.83917725609216953"/>
          <c:h val="0.75157429579806356"/>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layout>
                <c:manualLayout>
                  <c:x val="0"/>
                  <c:y val="-4.6496597718545612E-17"/>
                </c:manualLayout>
              </c:layout>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1.1411922601645186E-2"/>
                  <c:y val="-4.818793975489053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5.3636036227732414E-2"/>
                  <c:y val="5.5796561821452199E-2"/>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6.8471535609871117E-3"/>
                  <c:y val="2.7898280910726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0.13580187895957771"/>
                  <c:y val="3.5506902977287765E-2"/>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3.3094575544771083E-2"/>
                  <c:y val="-7.3550013310096085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5.7059613008225932E-3"/>
                  <c:y val="3.5506902977287765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5.7059613008225932E-3"/>
                  <c:y val="1.7753451488643882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4.9071267187074302E-2"/>
                  <c:y val="-9.891208686530163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2.0541460682961334E-2"/>
                  <c:y val="-2.155776252192471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CF16C03A-8B12-4A44-8CB7-D98B5950B83B}" type="CELLREF">
                      <a:rPr lang="en-US" smtClean="0">
                        <a:solidFill>
                          <a:schemeClr val="tx1"/>
                        </a:solidFill>
                      </a:rPr>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5.7059613008225932E-3"/>
                  <c:y val="-5.326035446593169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EE7061D-E53B-4E6D-9832-240573E18393}"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4628873494075504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1DD619D7-D035-4C41-BF7D-4391B575FBDB}"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9.0154188552996964E-2"/>
                  <c:y val="-9.2993195437091225E-17"/>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1.1411922601645187E-3"/>
                  <c:y val="1.7753451488643882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1.9400268422796817E-2"/>
                  <c:y val="2.2825866199684897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2.1682652943125852E-2"/>
                  <c:y val="-0.15217244133123337"/>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F3DA792D-9439-4B30-9131-41D6CF917E8D}"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0.12781353313842611"/>
                  <c:y val="3.0434488266246656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7.9883458211516295E-2"/>
                  <c:y val="5.8332769176972755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6.5047958829377597E-2"/>
                  <c:y val="-0.10652070893186329"/>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1.597669164230326E-2"/>
                  <c:y val="-7.735422449269362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B45C3AC9-2C0F-4D22-A7F6-91281DC5006A}"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1.8259076162632254E-2"/>
                  <c:y val="0.15217244133123328"/>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0.11411922601645186"/>
                  <c:y val="4.3115525043849336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2.2823845203290374E-3"/>
                  <c:y val="-3.8043110332808321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8.1024650471680865E-2"/>
                  <c:y val="-0.10398450157634273"/>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2.2823845203289537E-3"/>
                  <c:y val="-3.0434488266246656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0.12781353313842611"/>
                  <c:y val="0"/>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2.1682652943125852E-2"/>
                  <c:y val="2.78982809107261E-2"/>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5ACFC717-88B5-49FF-A414-FB51C1EF8A6C}"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r>
                      <a:rPr lang="en-US" b="0" dirty="0"/>
                      <a:t>Kina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291-4DF1-8FAB-4E80AD4D86D6}"/>
                </c:ext>
              </c:extLst>
            </c:dLbl>
            <c:dLbl>
              <c:idx val="32"/>
              <c:layout>
                <c:manualLayout>
                  <c:x val="-3.6518152325264598E-2"/>
                  <c:y val="-8.3694842732178393E-2"/>
                </c:manualLayout>
              </c:layout>
              <c:tx>
                <c:rich>
                  <a:bodyPr/>
                  <a:lstStyle/>
                  <a:p>
                    <a:r>
                      <a:rPr lang="en-US" dirty="0"/>
                      <a:t>EU-27</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26-46F8-947B-540249E900E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Sheet1!$B$2:$B$34</c:f>
              <c:numCache>
                <c:formatCode>0.00</c:formatCode>
                <c:ptCount val="33"/>
                <c:pt idx="0">
                  <c:v>0.34067758257146263</c:v>
                </c:pt>
                <c:pt idx="1">
                  <c:v>0.22998481397296436</c:v>
                </c:pt>
                <c:pt idx="2">
                  <c:v>0.10982417437674043</c:v>
                </c:pt>
                <c:pt idx="3">
                  <c:v>0.16599334350741929</c:v>
                </c:pt>
                <c:pt idx="4">
                  <c:v>0.11595375427719559</c:v>
                </c:pt>
                <c:pt idx="5">
                  <c:v>0.23341419333086047</c:v>
                </c:pt>
                <c:pt idx="6">
                  <c:v>8.5229605318162399E-2</c:v>
                </c:pt>
                <c:pt idx="7">
                  <c:v>0.17223958526225608</c:v>
                </c:pt>
                <c:pt idx="8">
                  <c:v>0.14187548844520803</c:v>
                </c:pt>
                <c:pt idx="9">
                  <c:v>0.20586375824483819</c:v>
                </c:pt>
                <c:pt idx="10">
                  <c:v>0.35220332910286734</c:v>
                </c:pt>
                <c:pt idx="11">
                  <c:v>0.31793984139930764</c:v>
                </c:pt>
                <c:pt idx="12">
                  <c:v>0.1707553983455499</c:v>
                </c:pt>
                <c:pt idx="13">
                  <c:v>0.1945099306480067</c:v>
                </c:pt>
                <c:pt idx="14">
                  <c:v>0.2293418172861664</c:v>
                </c:pt>
                <c:pt idx="15">
                  <c:v>0.11121125580979918</c:v>
                </c:pt>
                <c:pt idx="16">
                  <c:v>0.20307834135105435</c:v>
                </c:pt>
                <c:pt idx="17">
                  <c:v>0.24962467854008291</c:v>
                </c:pt>
                <c:pt idx="18">
                  <c:v>0.14698112329767238</c:v>
                </c:pt>
                <c:pt idx="19">
                  <c:v>6.5553463103976944E-2</c:v>
                </c:pt>
                <c:pt idx="20">
                  <c:v>0.17920858250982016</c:v>
                </c:pt>
                <c:pt idx="21">
                  <c:v>0.15622392966737608</c:v>
                </c:pt>
                <c:pt idx="22">
                  <c:v>0.13301302329911921</c:v>
                </c:pt>
                <c:pt idx="23">
                  <c:v>9.177008599939003E-2</c:v>
                </c:pt>
                <c:pt idx="24">
                  <c:v>0.24274246744919958</c:v>
                </c:pt>
                <c:pt idx="25">
                  <c:v>0.1675746762899297</c:v>
                </c:pt>
                <c:pt idx="26">
                  <c:v>0.17380981252447961</c:v>
                </c:pt>
                <c:pt idx="27">
                  <c:v>0.15676355301996664</c:v>
                </c:pt>
                <c:pt idx="28">
                  <c:v>0.25818066546117197</c:v>
                </c:pt>
                <c:pt idx="29">
                  <c:v>0.14012953081195956</c:v>
                </c:pt>
                <c:pt idx="30">
                  <c:v>0.27839776319783871</c:v>
                </c:pt>
                <c:pt idx="31">
                  <c:v>0.4658028860721522</c:v>
                </c:pt>
                <c:pt idx="32">
                  <c:v>0.17883229245414259</c:v>
                </c:pt>
              </c:numCache>
            </c:numRef>
          </c:yVal>
          <c:smooth val="0"/>
          <c:extLst>
            <c:ext xmlns:c16="http://schemas.microsoft.com/office/drawing/2014/chart" uri="{C3380CC4-5D6E-409C-BE32-E72D297353CC}">
              <c16:uniqueId val="{00000000-B71D-4B38-A314-DA225781E2F7}"/>
            </c:ext>
          </c:extLst>
        </c:ser>
        <c:ser>
          <c:idx val="1"/>
          <c:order val="1"/>
          <c:tx>
            <c:strRef>
              <c:f>Sheet1!$C$1</c:f>
              <c:strCache>
                <c:ptCount val="1"/>
                <c:pt idx="0">
                  <c:v>CO2/BNP3</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Sheet1!$C$2:$C$34</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2-5726-46F8-947B-540249E900E0}"/>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dLbls>
            <c:dLbl>
              <c:idx val="0"/>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2-4292-B8DD-007AE43EDA5E}"/>
                </c:ext>
              </c:extLst>
            </c:dLbl>
            <c:dLbl>
              <c:idx val="1"/>
              <c:layout>
                <c:manualLayout>
                  <c:x val="5.7459329427001697E-4"/>
                  <c:y val="-2.0968418040177544E-2"/>
                </c:manualLayout>
              </c:layout>
              <c:spPr>
                <a:noFill/>
                <a:ln>
                  <a:noFill/>
                </a:ln>
                <a:effectLst/>
              </c:spPr>
              <c:txPr>
                <a:bodyPr wrap="square" lIns="38100" tIns="19050" rIns="38100" bIns="19050" anchor="ctr">
                  <a:noAutofit/>
                </a:bodyPr>
                <a:lstStyle/>
                <a:p>
                  <a:pPr>
                    <a:defRPr sz="1050"/>
                  </a:pPr>
                  <a:endParaRPr lang="sv-SE"/>
                </a:p>
              </c:txPr>
              <c:showLegendKey val="0"/>
              <c:showVal val="1"/>
              <c:showCatName val="0"/>
              <c:showSerName val="0"/>
              <c:showPercent val="0"/>
              <c:showBubbleSize val="0"/>
              <c:extLst>
                <c:ext xmlns:c15="http://schemas.microsoft.com/office/drawing/2012/chart" uri="{CE6537A1-D6FC-4f65-9D91-7224C49458BB}">
                  <c15:layout>
                    <c:manualLayout>
                      <c:w val="1.6169055300758874E-2"/>
                      <c:h val="4.4744365998875456E-2"/>
                    </c:manualLayout>
                  </c15:layout>
                </c:ext>
                <c:ext xmlns:c16="http://schemas.microsoft.com/office/drawing/2014/chart" uri="{C3380CC4-5D6E-409C-BE32-E72D297353CC}">
                  <c16:uniqueId val="{00000001-BFB2-4292-B8DD-007AE43EDA5E}"/>
                </c:ext>
              </c:extLst>
            </c:dLbl>
            <c:dLbl>
              <c:idx val="2"/>
              <c:layout>
                <c:manualLayout>
                  <c:x val="2.298373177080152E-3"/>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B2-4292-B8DD-007AE43EDA5E}"/>
                </c:ext>
              </c:extLst>
            </c:dLbl>
            <c:dLbl>
              <c:idx val="3"/>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B2-4292-B8DD-007AE43EDA5E}"/>
                </c:ext>
              </c:extLst>
            </c:dLbl>
            <c:dLbl>
              <c:idx val="4"/>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B2-4292-B8DD-007AE43EDA5E}"/>
                </c:ext>
              </c:extLst>
            </c:dLbl>
            <c:dLbl>
              <c:idx val="5"/>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B2-4292-B8DD-007AE43EDA5E}"/>
                </c:ext>
              </c:extLst>
            </c:dLbl>
            <c:dLbl>
              <c:idx val="6"/>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B2-4292-B8DD-007AE43EDA5E}"/>
                </c:ext>
              </c:extLst>
            </c:dLbl>
            <c:dLbl>
              <c:idx val="7"/>
              <c:layout>
                <c:manualLayout>
                  <c:x val="-4.2136354817036306E-17"/>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B2-4292-B8DD-007AE43EDA5E}"/>
                </c:ext>
              </c:extLst>
            </c:dLbl>
            <c:dLbl>
              <c:idx val="8"/>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B2-4292-B8DD-007AE43EDA5E}"/>
                </c:ext>
              </c:extLst>
            </c:dLbl>
            <c:dLbl>
              <c:idx val="9"/>
              <c:layout>
                <c:manualLayout>
                  <c:x val="0"/>
                  <c:y val="-1.8638593813491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B2-4292-B8DD-007AE43EDA5E}"/>
                </c:ext>
              </c:extLst>
            </c:dLbl>
            <c:dLbl>
              <c:idx val="10"/>
              <c:layout>
                <c:manualLayout>
                  <c:x val="0"/>
                  <c:y val="-1.8638593813491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B2-4292-B8DD-007AE43EDA5E}"/>
                </c:ext>
              </c:extLst>
            </c:dLbl>
            <c:dLbl>
              <c:idx val="11"/>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B2-4292-B8DD-007AE43EDA5E}"/>
                </c:ext>
              </c:extLst>
            </c:dLbl>
            <c:dLbl>
              <c:idx val="12"/>
              <c:layout>
                <c:manualLayout>
                  <c:x val="0"/>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B2-4292-B8DD-007AE43EDA5E}"/>
                </c:ext>
              </c:extLst>
            </c:dLbl>
            <c:dLbl>
              <c:idx val="13"/>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B2-4292-B8DD-007AE43EDA5E}"/>
                </c:ext>
              </c:extLst>
            </c:dLbl>
            <c:dLbl>
              <c:idx val="14"/>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B2-4292-B8DD-007AE43EDA5E}"/>
                </c:ext>
              </c:extLst>
            </c:dLbl>
            <c:dLbl>
              <c:idx val="15"/>
              <c:layout>
                <c:manualLayout>
                  <c:x val="0"/>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B2-4292-B8DD-007AE43EDA5E}"/>
                </c:ext>
              </c:extLst>
            </c:dLbl>
            <c:dLbl>
              <c:idx val="16"/>
              <c:layout>
                <c:manualLayout>
                  <c:x val="-8.4272709634072612E-17"/>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B2-4292-B8DD-007AE43EDA5E}"/>
                </c:ext>
              </c:extLst>
            </c:dLbl>
            <c:dLbl>
              <c:idx val="17"/>
              <c:layout>
                <c:manualLayout>
                  <c:x val="-8.4272709634072612E-17"/>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B2-4292-B8DD-007AE43EDA5E}"/>
                </c:ext>
              </c:extLst>
            </c:dLbl>
            <c:dLbl>
              <c:idx val="18"/>
              <c:layout>
                <c:manualLayout>
                  <c:x val="-8.4272709634072612E-17"/>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B2-4292-B8DD-007AE43EDA5E}"/>
                </c:ext>
              </c:extLst>
            </c:dLbl>
            <c:dLbl>
              <c:idx val="19"/>
              <c:layout>
                <c:manualLayout>
                  <c:x val="0"/>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B2-4292-B8DD-007AE43EDA5E}"/>
                </c:ext>
              </c:extLst>
            </c:dLbl>
            <c:dLbl>
              <c:idx val="20"/>
              <c:layout>
                <c:manualLayout>
                  <c:x val="0"/>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B2-4292-B8DD-007AE43EDA5E}"/>
                </c:ext>
              </c:extLst>
            </c:dLbl>
            <c:dLbl>
              <c:idx val="21"/>
              <c:layout>
                <c:manualLayout>
                  <c:x val="-8.4272709634072612E-17"/>
                  <c:y val="-2.79578907202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B2-4292-B8DD-007AE43EDA5E}"/>
                </c:ext>
              </c:extLst>
            </c:dLbl>
            <c:dLbl>
              <c:idx val="22"/>
              <c:layout>
                <c:manualLayout>
                  <c:x val="-8.4272709634072612E-17"/>
                  <c:y val="-2.7957890720236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B2-4292-B8DD-007AE43EDA5E}"/>
                </c:ext>
              </c:extLst>
            </c:dLbl>
            <c:dLbl>
              <c:idx val="23"/>
              <c:layout>
                <c:manualLayout>
                  <c:x val="0"/>
                  <c:y val="-3.26175391736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B2-4292-B8DD-007AE43EDA5E}"/>
                </c:ext>
              </c:extLst>
            </c:dLbl>
            <c:dLbl>
              <c:idx val="24"/>
              <c:layout>
                <c:manualLayout>
                  <c:x val="-8.4272709634072612E-17"/>
                  <c:y val="-3.4947363400295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B2-4292-B8DD-007AE43EDA5E}"/>
                </c:ext>
              </c:extLst>
            </c:dLbl>
            <c:dLbl>
              <c:idx val="25"/>
              <c:layout>
                <c:manualLayout>
                  <c:x val="0"/>
                  <c:y val="-3.727718762698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B2-4292-B8DD-007AE43EDA5E}"/>
                </c:ext>
              </c:extLst>
            </c:dLbl>
            <c:dLbl>
              <c:idx val="26"/>
              <c:layout>
                <c:manualLayout>
                  <c:x val="0"/>
                  <c:y val="-3.4947363400295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B2-4292-B8DD-007AE43EDA5E}"/>
                </c:ext>
              </c:extLst>
            </c:dLbl>
            <c:dLbl>
              <c:idx val="27"/>
              <c:layout>
                <c:manualLayout>
                  <c:x val="0"/>
                  <c:y val="-4.6596484533727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B2-4292-B8DD-007AE43EDA5E}"/>
                </c:ext>
              </c:extLst>
            </c:dLbl>
            <c:dLbl>
              <c:idx val="28"/>
              <c:layout>
                <c:manualLayout>
                  <c:x val="0"/>
                  <c:y val="-6.7564902573905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B2-4292-B8DD-007AE43EDA5E}"/>
                </c:ext>
              </c:extLst>
            </c:dLbl>
            <c:dLbl>
              <c:idx val="29"/>
              <c:layout>
                <c:manualLayout>
                  <c:x val="0"/>
                  <c:y val="-7.9214023707337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B2-4292-B8DD-007AE43EDA5E}"/>
                </c:ext>
              </c:extLst>
            </c:dLbl>
            <c:dLbl>
              <c:idx val="30"/>
              <c:layout>
                <c:manualLayout>
                  <c:x val="0"/>
                  <c:y val="-0.10251226597420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B2-4292-B8DD-007AE43EDA5E}"/>
                </c:ext>
              </c:extLst>
            </c:dLbl>
            <c:dLbl>
              <c:idx val="31"/>
              <c:layout>
                <c:manualLayout>
                  <c:x val="0"/>
                  <c:y val="-0.15609822318798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B2-4292-B8DD-007AE43EDA5E}"/>
                </c:ext>
              </c:extLst>
            </c:dLbl>
            <c:dLbl>
              <c:idx val="32"/>
              <c:layout>
                <c:manualLayout>
                  <c:x val="0"/>
                  <c:y val="-0.309866622149290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B2-4292-B8DD-007AE43EDA5E}"/>
                </c:ext>
              </c:extLst>
            </c:dLbl>
            <c:spPr>
              <a:noFill/>
              <a:ln>
                <a:noFill/>
              </a:ln>
              <a:effectLst/>
            </c:spPr>
            <c:txPr>
              <a:bodyPr wrap="square" lIns="38100" tIns="19050" rIns="38100" bIns="19050" anchor="ctr">
                <a:spAutoFit/>
              </a:bodyPr>
              <a:lstStyle/>
              <a:p>
                <a:pPr>
                  <a:defRPr sz="105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'TerritorielLa utsläpp mton'!$A$3:$A$35</c:f>
              <c:strCache>
                <c:ptCount val="33"/>
                <c:pt idx="0">
                  <c:v>Estonia</c:v>
                </c:pt>
                <c:pt idx="1">
                  <c:v>Latvia</c:v>
                </c:pt>
                <c:pt idx="2">
                  <c:v>Lithuania</c:v>
                </c:pt>
                <c:pt idx="3">
                  <c:v>Denmark</c:v>
                </c:pt>
                <c:pt idx="4">
                  <c:v>Ireland</c:v>
                </c:pt>
                <c:pt idx="5">
                  <c:v>Norway</c:v>
                </c:pt>
                <c:pt idx="6">
                  <c:v>Switzerland</c:v>
                </c:pt>
                <c:pt idx="7">
                  <c:v>Finland</c:v>
                </c:pt>
                <c:pt idx="8">
                  <c:v>Sweden</c:v>
                </c:pt>
                <c:pt idx="9">
                  <c:v>Austria</c:v>
                </c:pt>
                <c:pt idx="10">
                  <c:v>Greece</c:v>
                </c:pt>
                <c:pt idx="11">
                  <c:v>Belgium</c:v>
                </c:pt>
                <c:pt idx="12">
                  <c:v>Netherlands</c:v>
                </c:pt>
                <c:pt idx="13">
                  <c:v>Spain</c:v>
                </c:pt>
                <c:pt idx="14">
                  <c:v>Poland</c:v>
                </c:pt>
                <c:pt idx="15">
                  <c:v>Italy</c:v>
                </c:pt>
                <c:pt idx="16">
                  <c:v>France</c:v>
                </c:pt>
                <c:pt idx="17">
                  <c:v>Turkey</c:v>
                </c:pt>
                <c:pt idx="18">
                  <c:v>United Kingdom</c:v>
                </c:pt>
                <c:pt idx="19">
                  <c:v>Australia</c:v>
                </c:pt>
                <c:pt idx="20">
                  <c:v>Brazil</c:v>
                </c:pt>
                <c:pt idx="21">
                  <c:v>Mexico</c:v>
                </c:pt>
                <c:pt idx="22">
                  <c:v>South Africa</c:v>
                </c:pt>
                <c:pt idx="23">
                  <c:v>Saudi Arabia</c:v>
                </c:pt>
                <c:pt idx="24">
                  <c:v>Canada</c:v>
                </c:pt>
                <c:pt idx="25">
                  <c:v>South Korea</c:v>
                </c:pt>
                <c:pt idx="26">
                  <c:v>Germany</c:v>
                </c:pt>
                <c:pt idx="27">
                  <c:v>Japan</c:v>
                </c:pt>
                <c:pt idx="28">
                  <c:v>Russia</c:v>
                </c:pt>
                <c:pt idx="29">
                  <c:v>India</c:v>
                </c:pt>
                <c:pt idx="30">
                  <c:v>EU-27</c:v>
                </c:pt>
                <c:pt idx="31">
                  <c:v>United States</c:v>
                </c:pt>
                <c:pt idx="32">
                  <c:v>China</c:v>
                </c:pt>
              </c:strCache>
            </c:strRef>
          </c:cat>
          <c:val>
            <c:numRef>
              <c:f>'TerritorielLa utsläpp mton'!$B$3:$B$35</c:f>
              <c:numCache>
                <c:formatCode>0</c:formatCode>
                <c:ptCount val="33"/>
                <c:pt idx="0">
                  <c:v>4.9237092530000002</c:v>
                </c:pt>
                <c:pt idx="1">
                  <c:v>8.4498153429999991</c:v>
                </c:pt>
                <c:pt idx="2">
                  <c:v>14.50343005</c:v>
                </c:pt>
                <c:pt idx="3">
                  <c:v>33.850259622000003</c:v>
                </c:pt>
                <c:pt idx="4">
                  <c:v>35.475459540000003</c:v>
                </c:pt>
                <c:pt idx="5">
                  <c:v>36.731131597000001</c:v>
                </c:pt>
                <c:pt idx="6">
                  <c:v>38.739343449000003</c:v>
                </c:pt>
                <c:pt idx="7">
                  <c:v>41.995602136000002</c:v>
                </c:pt>
                <c:pt idx="8">
                  <c:v>48.144422517000002</c:v>
                </c:pt>
                <c:pt idx="9">
                  <c:v>65.539702597000002</c:v>
                </c:pt>
                <c:pt idx="10">
                  <c:v>70.162789322999998</c:v>
                </c:pt>
                <c:pt idx="11">
                  <c:v>128.24735175500001</c:v>
                </c:pt>
                <c:pt idx="12">
                  <c:v>214.416481159</c:v>
                </c:pt>
                <c:pt idx="13">
                  <c:v>280.62395129399999</c:v>
                </c:pt>
                <c:pt idx="14">
                  <c:v>304.03961334100001</c:v>
                </c:pt>
                <c:pt idx="15">
                  <c:v>332.04127876799998</c:v>
                </c:pt>
                <c:pt idx="16">
                  <c:v>338.42471440100002</c:v>
                </c:pt>
                <c:pt idx="17">
                  <c:v>391.79210678599998</c:v>
                </c:pt>
                <c:pt idx="18">
                  <c:v>398.08363735099999</c:v>
                </c:pt>
                <c:pt idx="19">
                  <c:v>417.87035329600002</c:v>
                </c:pt>
                <c:pt idx="20">
                  <c:v>456.67017702800001</c:v>
                </c:pt>
                <c:pt idx="21">
                  <c:v>463.73929507499997</c:v>
                </c:pt>
                <c:pt idx="22">
                  <c:v>470.35803303099999</c:v>
                </c:pt>
                <c:pt idx="23">
                  <c:v>579.92525881699999</c:v>
                </c:pt>
                <c:pt idx="24">
                  <c:v>612.08359954800005</c:v>
                </c:pt>
                <c:pt idx="25">
                  <c:v>686.95353892100002</c:v>
                </c:pt>
                <c:pt idx="26">
                  <c:v>726.881326468</c:v>
                </c:pt>
                <c:pt idx="27">
                  <c:v>1103.2341736220001</c:v>
                </c:pt>
                <c:pt idx="28">
                  <c:v>1848.069765727</c:v>
                </c:pt>
                <c:pt idx="29">
                  <c:v>2314.7384568970001</c:v>
                </c:pt>
                <c:pt idx="30">
                  <c:v>3045.0518346280001</c:v>
                </c:pt>
                <c:pt idx="31">
                  <c:v>5144.3607769999999</c:v>
                </c:pt>
                <c:pt idx="32">
                  <c:v>10773.247522058</c:v>
                </c:pt>
              </c:numCache>
            </c:numRef>
          </c:val>
          <c:extLst>
            <c:ext xmlns:c16="http://schemas.microsoft.com/office/drawing/2014/chart" uri="{C3380CC4-5D6E-409C-BE32-E72D297353CC}">
              <c16:uniqueId val="{00000021-BFB2-4292-B8DD-007AE43EDA5E}"/>
            </c:ext>
          </c:extLst>
        </c:ser>
        <c:dLbls>
          <c:showLegendKey val="0"/>
          <c:showVal val="1"/>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835967633285589"/>
          <c:w val="0.63195985410833233"/>
          <c:h val="0.718838273830873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elprodukt'!$B$60:$B$79</c:f>
              <c:numCache>
                <c:formatCode>#,##0.00</c:formatCode>
                <c:ptCount val="20"/>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pt idx="18">
                  <c:v>2.2400000000000002</c:v>
                </c:pt>
                <c:pt idx="19">
                  <c:v>2.4790000000000001</c:v>
                </c:pt>
              </c:numCache>
            </c:numRef>
          </c:val>
          <c:extLst>
            <c:ext xmlns:c16="http://schemas.microsoft.com/office/drawing/2014/chart" uri="{C3380CC4-5D6E-409C-BE32-E72D297353CC}">
              <c16:uniqueId val="{00000000-1B33-4E57-B999-27A255A80C8D}"/>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elprodukt'!$C$60:$C$79</c:f>
              <c:numCache>
                <c:formatCode>#,##0.00</c:formatCode>
                <c:ptCount val="20"/>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pt idx="18">
                  <c:v>9.01</c:v>
                </c:pt>
                <c:pt idx="19">
                  <c:v>11.0238</c:v>
                </c:pt>
              </c:numCache>
            </c:numRef>
          </c:val>
          <c:extLst>
            <c:ext xmlns:c16="http://schemas.microsoft.com/office/drawing/2014/chart" uri="{C3380CC4-5D6E-409C-BE32-E72D297353CC}">
              <c16:uniqueId val="{00000001-1B33-4E57-B999-27A255A80C8D}"/>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elprodukt'!$D$60:$D$79</c:f>
              <c:numCache>
                <c:formatCode>#,##0.00</c:formatCode>
                <c:ptCount val="20"/>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pt idx="18">
                  <c:v>0.11</c:v>
                </c:pt>
                <c:pt idx="19">
                  <c:v>0.40010000000000001</c:v>
                </c:pt>
              </c:numCache>
            </c:numRef>
          </c:val>
          <c:extLst>
            <c:ext xmlns:c16="http://schemas.microsoft.com/office/drawing/2014/chart" uri="{C3380CC4-5D6E-409C-BE32-E72D297353CC}">
              <c16:uniqueId val="{00000002-1B33-4E57-B999-27A255A80C8D}"/>
            </c:ext>
          </c:extLst>
        </c:ser>
        <c:ser>
          <c:idx val="4"/>
          <c:order val="4"/>
          <c:tx>
            <c:strRef>
              <c:f>'Bränsleanvändning för elprodukt'!$E$59</c:f>
              <c:strCache>
                <c:ptCount val="1"/>
                <c:pt idx="0">
                  <c:v>Olja</c:v>
                </c:pt>
              </c:strCache>
            </c:strRef>
          </c:tx>
          <c:spPr>
            <a:solidFill>
              <a:srgbClr val="A0A0A0"/>
            </a:solidFill>
            <a:ln w="25400">
              <a:no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elprodukt'!$E$60:$E$79</c:f>
              <c:numCache>
                <c:formatCode>#,##0.00</c:formatCode>
                <c:ptCount val="20"/>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pt idx="18">
                  <c:v>0.1</c:v>
                </c:pt>
                <c:pt idx="19">
                  <c:v>0.18919999999999998</c:v>
                </c:pt>
              </c:numCache>
            </c:numRef>
          </c:val>
          <c:extLst>
            <c:ext xmlns:c16="http://schemas.microsoft.com/office/drawing/2014/chart" uri="{C3380CC4-5D6E-409C-BE32-E72D297353CC}">
              <c16:uniqueId val="{00000003-1B33-4E57-B999-27A255A80C8D}"/>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elprodukt'!$F$60:$F$79</c:f>
              <c:numCache>
                <c:formatCode>#,##0.00</c:formatCode>
                <c:ptCount val="20"/>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pt idx="18">
                  <c:v>2E-3</c:v>
                </c:pt>
                <c:pt idx="19">
                  <c:v>1.38E-2</c:v>
                </c:pt>
              </c:numCache>
            </c:numRef>
          </c:val>
          <c:extLst>
            <c:ext xmlns:c16="http://schemas.microsoft.com/office/drawing/2014/chart" uri="{C3380CC4-5D6E-409C-BE32-E72D297353CC}">
              <c16:uniqueId val="{00000004-1B33-4E57-B999-27A255A80C8D}"/>
            </c:ext>
          </c:extLst>
        </c:ser>
        <c:ser>
          <c:idx val="6"/>
          <c:order val="6"/>
          <c:tx>
            <c:strRef>
              <c:f>'Bränsleanvändning för elprodukt'!$G$59</c:f>
              <c:strCache>
                <c:ptCount val="1"/>
                <c:pt idx="0">
                  <c:v>Övrigt</c:v>
                </c:pt>
              </c:strCache>
            </c:strRef>
          </c:tx>
          <c:spPr>
            <a:solidFill>
              <a:srgbClr val="009FE3"/>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elprodukt'!$G$60:$G$79</c:f>
              <c:numCache>
                <c:formatCode>#,##0.00</c:formatCode>
                <c:ptCount val="20"/>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pt idx="18">
                  <c:v>1.32</c:v>
                </c:pt>
                <c:pt idx="19">
                  <c:v>1.228</c:v>
                </c:pt>
              </c:numCache>
            </c:numRef>
          </c:val>
          <c:extLst>
            <c:ext xmlns:c16="http://schemas.microsoft.com/office/drawing/2014/chart" uri="{C3380CC4-5D6E-409C-BE32-E72D297353CC}">
              <c16:uniqueId val="{00000005-1B33-4E57-B999-27A255A80C8D}"/>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val>
                <c:extLst>
                  <c:ext xmlns:c16="http://schemas.microsoft.com/office/drawing/2014/chart" uri="{C3380CC4-5D6E-409C-BE32-E72D297353CC}">
                    <c16:uniqueId val="{00000006-1B33-4E57-B999-27A255A80C8D}"/>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69736381686451898"/>
          <c:y val="0.36279785382401275"/>
          <c:w val="9.1869947299646343E-2"/>
          <c:h val="0.44143463448905196"/>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el'!$B$5</c:f>
              <c:strCache>
                <c:ptCount val="1"/>
                <c:pt idx="0">
                  <c:v>.</c:v>
                </c:pt>
              </c:strCache>
            </c:strRef>
          </c:tx>
          <c:dPt>
            <c:idx val="0"/>
            <c:bubble3D val="0"/>
            <c:spPr>
              <a:solidFill>
                <a:srgbClr val="66CC33"/>
              </a:solidFill>
            </c:spPr>
            <c:extLst>
              <c:ext xmlns:c16="http://schemas.microsoft.com/office/drawing/2014/chart" uri="{C3380CC4-5D6E-409C-BE32-E72D297353CC}">
                <c16:uniqueId val="{00000001-3110-44BB-933C-39EA2122B2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110-44BB-933C-39EA2122B21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110-44BB-933C-39EA2122B21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3110-44BB-933C-39EA2122B21D}"/>
              </c:ext>
            </c:extLst>
          </c:dPt>
          <c:dPt>
            <c:idx val="4"/>
            <c:bubble3D val="0"/>
            <c:spPr>
              <a:solidFill>
                <a:srgbClr val="FFFFFF">
                  <a:lumMod val="65000"/>
                </a:srgbClr>
              </a:solidFill>
              <a:ln w="19050">
                <a:solidFill>
                  <a:schemeClr val="lt1"/>
                </a:solidFill>
              </a:ln>
              <a:effectLst/>
            </c:spPr>
            <c:extLst>
              <c:ext xmlns:c16="http://schemas.microsoft.com/office/drawing/2014/chart" uri="{C3380CC4-5D6E-409C-BE32-E72D297353CC}">
                <c16:uniqueId val="{00000009-3110-44BB-933C-39EA2122B21D}"/>
              </c:ext>
            </c:extLst>
          </c:dPt>
          <c:dPt>
            <c:idx val="5"/>
            <c:bubble3D val="0"/>
            <c:spPr>
              <a:solidFill>
                <a:srgbClr val="009FE3"/>
              </a:solidFill>
              <a:ln w="19050">
                <a:solidFill>
                  <a:schemeClr val="lt1"/>
                </a:solidFill>
              </a:ln>
              <a:effectLst/>
            </c:spPr>
            <c:extLst>
              <c:ext xmlns:c16="http://schemas.microsoft.com/office/drawing/2014/chart" uri="{C3380CC4-5D6E-409C-BE32-E72D297353CC}">
                <c16:uniqueId val="{0000000B-3110-44BB-933C-39EA2122B21D}"/>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3110-44BB-933C-39EA2122B21D}"/>
              </c:ext>
            </c:extLst>
          </c:dPt>
          <c:dLbls>
            <c:dLbl>
              <c:idx val="2"/>
              <c:delete val="1"/>
              <c:extLst>
                <c:ext xmlns:c15="http://schemas.microsoft.com/office/drawing/2012/chart" uri="{CE6537A1-D6FC-4f65-9D91-7224C49458BB}"/>
                <c:ext xmlns:c16="http://schemas.microsoft.com/office/drawing/2014/chart" uri="{C3380CC4-5D6E-409C-BE32-E72D297353CC}">
                  <c16:uniqueId val="{00000005-3110-44BB-933C-39EA2122B21D}"/>
                </c:ext>
              </c:extLst>
            </c:dLbl>
            <c:dLbl>
              <c:idx val="3"/>
              <c:delete val="1"/>
              <c:extLst>
                <c:ext xmlns:c15="http://schemas.microsoft.com/office/drawing/2012/chart" uri="{CE6537A1-D6FC-4f65-9D91-7224C49458BB}"/>
                <c:ext xmlns:c16="http://schemas.microsoft.com/office/drawing/2014/chart" uri="{C3380CC4-5D6E-409C-BE32-E72D297353CC}">
                  <c16:uniqueId val="{00000007-3110-44BB-933C-39EA2122B21D}"/>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3110-44BB-933C-39EA2122B21D}"/>
                </c:ext>
              </c:extLst>
            </c:dLbl>
            <c:dLbl>
              <c:idx val="5"/>
              <c:delete val="1"/>
              <c:extLst>
                <c:ext xmlns:c15="http://schemas.microsoft.com/office/drawing/2012/chart" uri="{CE6537A1-D6FC-4f65-9D91-7224C49458BB}"/>
                <c:ext xmlns:c16="http://schemas.microsoft.com/office/drawing/2014/chart" uri="{C3380CC4-5D6E-409C-BE32-E72D297353CC}">
                  <c16:uniqueId val="{0000000B-3110-44BB-933C-39EA2122B21D}"/>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 ##0.0</c:formatCode>
                <c:ptCount val="6"/>
                <c:pt idx="0">
                  <c:v>4.8186</c:v>
                </c:pt>
                <c:pt idx="1">
                  <c:v>2.4300000000000002</c:v>
                </c:pt>
                <c:pt idx="2">
                  <c:v>0.32350000000000001</c:v>
                </c:pt>
                <c:pt idx="3" formatCode="#\ ##0.000">
                  <c:v>1.24E-2</c:v>
                </c:pt>
                <c:pt idx="4" formatCode="#,##0.00">
                  <c:v>9.7799999999999998E-2</c:v>
                </c:pt>
                <c:pt idx="5">
                  <c:v>0.152</c:v>
                </c:pt>
              </c:numCache>
            </c:numRef>
          </c:val>
          <c:extLst>
            <c:ext xmlns:c16="http://schemas.microsoft.com/office/drawing/2014/chart" uri="{C3380CC4-5D6E-409C-BE32-E72D297353CC}">
              <c16:uniqueId val="{0000000E-3110-44BB-933C-39EA2122B21D}"/>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el'!$B$27</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9D69-42CF-8509-2709201A6FC6}"/>
              </c:ext>
            </c:extLst>
          </c:dPt>
          <c:dPt>
            <c:idx val="1"/>
            <c:bubble3D val="0"/>
            <c:spPr>
              <a:solidFill>
                <a:srgbClr val="E6007E"/>
              </a:solidFill>
              <a:ln>
                <a:solidFill>
                  <a:srgbClr val="FFFFFF"/>
                </a:solidFill>
              </a:ln>
            </c:spPr>
            <c:extLst>
              <c:ext xmlns:c16="http://schemas.microsoft.com/office/drawing/2014/chart" uri="{C3380CC4-5D6E-409C-BE32-E72D297353CC}">
                <c16:uniqueId val="{00000003-9D69-42CF-8509-2709201A6FC6}"/>
              </c:ext>
            </c:extLst>
          </c:dPt>
          <c:dPt>
            <c:idx val="2"/>
            <c:bubble3D val="0"/>
            <c:spPr>
              <a:solidFill>
                <a:srgbClr val="8B33B7"/>
              </a:solidFill>
              <a:ln>
                <a:solidFill>
                  <a:srgbClr val="FFFFFF"/>
                </a:solidFill>
              </a:ln>
            </c:spPr>
            <c:extLst>
              <c:ext xmlns:c16="http://schemas.microsoft.com/office/drawing/2014/chart" uri="{C3380CC4-5D6E-409C-BE32-E72D297353CC}">
                <c16:uniqueId val="{00000005-9D69-42CF-8509-2709201A6FC6}"/>
              </c:ext>
            </c:extLst>
          </c:dPt>
          <c:dPt>
            <c:idx val="4"/>
            <c:bubble3D val="0"/>
            <c:spPr>
              <a:solidFill>
                <a:srgbClr val="A0A0A0"/>
              </a:solidFill>
              <a:ln>
                <a:solidFill>
                  <a:srgbClr val="FFFFFF"/>
                </a:solidFill>
              </a:ln>
            </c:spPr>
            <c:extLst>
              <c:ext xmlns:c16="http://schemas.microsoft.com/office/drawing/2014/chart" uri="{C3380CC4-5D6E-409C-BE32-E72D297353CC}">
                <c16:uniqueId val="{00000007-9D69-42CF-8509-2709201A6FC6}"/>
              </c:ext>
            </c:extLst>
          </c:dPt>
          <c:dPt>
            <c:idx val="5"/>
            <c:bubble3D val="0"/>
            <c:spPr>
              <a:solidFill>
                <a:srgbClr val="009FE3"/>
              </a:solidFill>
              <a:ln>
                <a:solidFill>
                  <a:srgbClr val="FFFFFF"/>
                </a:solidFill>
              </a:ln>
            </c:spPr>
            <c:extLst>
              <c:ext xmlns:c16="http://schemas.microsoft.com/office/drawing/2014/chart" uri="{C3380CC4-5D6E-409C-BE32-E72D297353CC}">
                <c16:uniqueId val="{00000009-9D69-42CF-8509-2709201A6FC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9D69-42CF-8509-2709201A6FC6}"/>
              </c:ext>
            </c:extLst>
          </c:dPt>
          <c:dLbls>
            <c:dLbl>
              <c:idx val="1"/>
              <c:delete val="1"/>
              <c:extLst>
                <c:ext xmlns:c15="http://schemas.microsoft.com/office/drawing/2012/chart" uri="{CE6537A1-D6FC-4f65-9D91-7224C49458BB}"/>
                <c:ext xmlns:c16="http://schemas.microsoft.com/office/drawing/2014/chart" uri="{C3380CC4-5D6E-409C-BE32-E72D297353CC}">
                  <c16:uniqueId val="{00000003-9D69-42CF-8509-2709201A6FC6}"/>
                </c:ext>
              </c:extLst>
            </c:dLbl>
            <c:dLbl>
              <c:idx val="2"/>
              <c:delete val="1"/>
              <c:extLst>
                <c:ext xmlns:c15="http://schemas.microsoft.com/office/drawing/2012/chart" uri="{CE6537A1-D6FC-4f65-9D91-7224C49458BB}"/>
                <c:ext xmlns:c16="http://schemas.microsoft.com/office/drawing/2014/chart" uri="{C3380CC4-5D6E-409C-BE32-E72D297353CC}">
                  <c16:uniqueId val="{00000005-9D69-42CF-8509-2709201A6FC6}"/>
                </c:ext>
              </c:extLst>
            </c:dLbl>
            <c:dLbl>
              <c:idx val="3"/>
              <c:delete val="1"/>
              <c:extLst>
                <c:ext xmlns:c15="http://schemas.microsoft.com/office/drawing/2012/chart" uri="{CE6537A1-D6FC-4f65-9D91-7224C49458BB}"/>
                <c:ext xmlns:c16="http://schemas.microsoft.com/office/drawing/2014/chart" uri="{C3380CC4-5D6E-409C-BE32-E72D297353CC}">
                  <c16:uniqueId val="{0000000C-9D69-42CF-8509-2709201A6FC6}"/>
                </c:ext>
              </c:extLst>
            </c:dLbl>
            <c:dLbl>
              <c:idx val="4"/>
              <c:delete val="1"/>
              <c:extLst>
                <c:ext xmlns:c15="http://schemas.microsoft.com/office/drawing/2012/chart" uri="{CE6537A1-D6FC-4f65-9D91-7224C49458BB}"/>
                <c:ext xmlns:c16="http://schemas.microsoft.com/office/drawing/2014/chart" uri="{C3380CC4-5D6E-409C-BE32-E72D297353CC}">
                  <c16:uniqueId val="{00000007-9D69-42CF-8509-2709201A6FC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el'!$A$28:$A$33</c:f>
              <c:strCache>
                <c:ptCount val="6"/>
                <c:pt idx="0">
                  <c:v>Bio</c:v>
                </c:pt>
                <c:pt idx="1">
                  <c:v>Avfall</c:v>
                </c:pt>
                <c:pt idx="2">
                  <c:v>Gas</c:v>
                </c:pt>
                <c:pt idx="3">
                  <c:v>Kol</c:v>
                </c:pt>
                <c:pt idx="4">
                  <c:v>Olja</c:v>
                </c:pt>
                <c:pt idx="5">
                  <c:v>Övrigt</c:v>
                </c:pt>
              </c:strCache>
            </c:strRef>
          </c:cat>
          <c:val>
            <c:numRef>
              <c:f>'Cirkel Bränsleanvändning för el'!$B$28:$B$33</c:f>
              <c:numCache>
                <c:formatCode>#,##0.00</c:formatCode>
                <c:ptCount val="6"/>
                <c:pt idx="0" formatCode="#\ ##0.0">
                  <c:v>6.21</c:v>
                </c:pt>
                <c:pt idx="1">
                  <c:v>0.05</c:v>
                </c:pt>
                <c:pt idx="2">
                  <c:v>0.08</c:v>
                </c:pt>
                <c:pt idx="3">
                  <c:v>1E-3</c:v>
                </c:pt>
                <c:pt idx="4">
                  <c:v>0.09</c:v>
                </c:pt>
                <c:pt idx="5">
                  <c:v>1.08</c:v>
                </c:pt>
              </c:numCache>
            </c:numRef>
          </c:val>
          <c:extLst>
            <c:ext xmlns:c16="http://schemas.microsoft.com/office/drawing/2014/chart" uri="{C3380CC4-5D6E-409C-BE32-E72D297353CC}">
              <c16:uniqueId val="{0000000D-9D69-42CF-8509-2709201A6FC6}"/>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8557027544125798"/>
          <c:w val="0.60586866901960712"/>
          <c:h val="0.7188382738308734"/>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användare'!$B$3:$B$53</c:f>
              <c:numCache>
                <c:formatCode>0.0</c:formatCode>
                <c:ptCount val="51"/>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56.247999999999998</c:v>
                </c:pt>
                <c:pt idx="32">
                  <c:v>55.661000000000001</c:v>
                </c:pt>
                <c:pt idx="33">
                  <c:v>54.496000000000002</c:v>
                </c:pt>
                <c:pt idx="34">
                  <c:v>55.37</c:v>
                </c:pt>
                <c:pt idx="35">
                  <c:v>55.278055555555554</c:v>
                </c:pt>
                <c:pt idx="36">
                  <c:v>56.508333333333326</c:v>
                </c:pt>
                <c:pt idx="37">
                  <c:v>57.456388888888888</c:v>
                </c:pt>
                <c:pt idx="38">
                  <c:v>55.468611111111109</c:v>
                </c:pt>
                <c:pt idx="39">
                  <c:v>49.536388888888894</c:v>
                </c:pt>
                <c:pt idx="40">
                  <c:v>52.778333333333329</c:v>
                </c:pt>
                <c:pt idx="41">
                  <c:v>53.231111111111112</c:v>
                </c:pt>
                <c:pt idx="42">
                  <c:v>52.672222222222217</c:v>
                </c:pt>
                <c:pt idx="43">
                  <c:v>51.123055555555553</c:v>
                </c:pt>
                <c:pt idx="44">
                  <c:v>49.819166666666668</c:v>
                </c:pt>
                <c:pt idx="45">
                  <c:v>49.24722222222222</c:v>
                </c:pt>
                <c:pt idx="46">
                  <c:v>49.158611111111107</c:v>
                </c:pt>
                <c:pt idx="47">
                  <c:v>49.782777777777774</c:v>
                </c:pt>
                <c:pt idx="48">
                  <c:v>49.390277777777776</c:v>
                </c:pt>
                <c:pt idx="49">
                  <c:v>48.342685670547823</c:v>
                </c:pt>
                <c:pt idx="50">
                  <c:v>46.7</c:v>
                </c:pt>
              </c:numCache>
            </c:numRef>
          </c:val>
          <c:extLst xmlns:c15="http://schemas.microsoft.com/office/drawing/2012/chart">
            <c:ext xmlns:c16="http://schemas.microsoft.com/office/drawing/2014/chart" uri="{C3380CC4-5D6E-409C-BE32-E72D297353CC}">
              <c16:uniqueId val="{00000000-97ED-4CE7-9D82-2E19249AF6BD}"/>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användare'!$C$3:$C$53</c:f>
              <c:numCache>
                <c:formatCode>0.0</c:formatCode>
                <c:ptCount val="51"/>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2.8630555555555555</c:v>
                </c:pt>
                <c:pt idx="32">
                  <c:v>2.8680555555555558</c:v>
                </c:pt>
                <c:pt idx="33">
                  <c:v>2.8388888888888886</c:v>
                </c:pt>
                <c:pt idx="34">
                  <c:v>2.99</c:v>
                </c:pt>
                <c:pt idx="35">
                  <c:v>2.2869444444444444</c:v>
                </c:pt>
                <c:pt idx="36">
                  <c:v>2.4030555555555555</c:v>
                </c:pt>
                <c:pt idx="37">
                  <c:v>2.3730555555555557</c:v>
                </c:pt>
                <c:pt idx="38">
                  <c:v>2.4911111111111111</c:v>
                </c:pt>
                <c:pt idx="39">
                  <c:v>2.3880555555555558</c:v>
                </c:pt>
                <c:pt idx="40">
                  <c:v>2.3730555555555557</c:v>
                </c:pt>
                <c:pt idx="41">
                  <c:v>2.4569444444444444</c:v>
                </c:pt>
                <c:pt idx="42">
                  <c:v>2.4119444444444444</c:v>
                </c:pt>
                <c:pt idx="43">
                  <c:v>2.5350000000000001</c:v>
                </c:pt>
                <c:pt idx="44">
                  <c:v>2.5511111111111107</c:v>
                </c:pt>
                <c:pt idx="45">
                  <c:v>2.5750000000000002</c:v>
                </c:pt>
                <c:pt idx="46">
                  <c:v>2.5969444444444445</c:v>
                </c:pt>
                <c:pt idx="47">
                  <c:v>2.5811111111111109</c:v>
                </c:pt>
                <c:pt idx="48">
                  <c:v>2.6094444444444442</c:v>
                </c:pt>
                <c:pt idx="49">
                  <c:v>2.9096560000000098</c:v>
                </c:pt>
                <c:pt idx="50">
                  <c:v>2.9</c:v>
                </c:pt>
              </c:numCache>
            </c:numRef>
          </c:val>
          <c:extLst>
            <c:ext xmlns:c16="http://schemas.microsoft.com/office/drawing/2014/chart" uri="{C3380CC4-5D6E-409C-BE32-E72D297353CC}">
              <c16:uniqueId val="{00000001-97ED-4CE7-9D82-2E19249AF6BD}"/>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användare'!$D$3:$D$53</c:f>
              <c:numCache>
                <c:formatCode>0.0</c:formatCode>
                <c:ptCount val="51"/>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20.599999999999998</c:v>
                </c:pt>
                <c:pt idx="31">
                  <c:v>22.16</c:v>
                </c:pt>
                <c:pt idx="32">
                  <c:v>22.113199999999999</c:v>
                </c:pt>
                <c:pt idx="33">
                  <c:v>22.0731</c:v>
                </c:pt>
                <c:pt idx="34">
                  <c:v>22.825700000000001</c:v>
                </c:pt>
                <c:pt idx="35">
                  <c:v>20.6</c:v>
                </c:pt>
                <c:pt idx="36">
                  <c:v>20.7</c:v>
                </c:pt>
                <c:pt idx="37">
                  <c:v>18.2</c:v>
                </c:pt>
                <c:pt idx="38">
                  <c:v>16.600000000000001</c:v>
                </c:pt>
                <c:pt idx="39">
                  <c:v>17.899999999999999</c:v>
                </c:pt>
                <c:pt idx="40">
                  <c:v>19.3</c:v>
                </c:pt>
                <c:pt idx="41">
                  <c:v>18.2</c:v>
                </c:pt>
                <c:pt idx="42">
                  <c:v>18.7</c:v>
                </c:pt>
                <c:pt idx="43">
                  <c:v>19.3</c:v>
                </c:pt>
                <c:pt idx="44">
                  <c:v>18.377301171155835</c:v>
                </c:pt>
                <c:pt idx="45">
                  <c:v>18.497009913051951</c:v>
                </c:pt>
                <c:pt idx="46">
                  <c:v>20.835347055617866</c:v>
                </c:pt>
                <c:pt idx="47">
                  <c:v>20.807185400391283</c:v>
                </c:pt>
                <c:pt idx="48">
                  <c:v>21.009879999999999</c:v>
                </c:pt>
                <c:pt idx="49">
                  <c:v>20.933720000000001</c:v>
                </c:pt>
                <c:pt idx="50">
                  <c:v>20.100000000000001</c:v>
                </c:pt>
              </c:numCache>
            </c:numRef>
          </c:val>
          <c:extLst>
            <c:ext xmlns:c16="http://schemas.microsoft.com/office/drawing/2014/chart" uri="{C3380CC4-5D6E-409C-BE32-E72D297353CC}">
              <c16:uniqueId val="{00000002-97ED-4CE7-9D82-2E19249AF6BD}"/>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användare'!$E$3:$E$53</c:f>
              <c:numCache>
                <c:formatCode>0.0</c:formatCode>
                <c:ptCount val="51"/>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17.658676</c:v>
                </c:pt>
                <c:pt idx="31">
                  <c:v>19.162499999999998</c:v>
                </c:pt>
                <c:pt idx="32">
                  <c:v>19.630121000000003</c:v>
                </c:pt>
                <c:pt idx="33">
                  <c:v>20.082899999999999</c:v>
                </c:pt>
                <c:pt idx="34">
                  <c:v>19.457605000000004</c:v>
                </c:pt>
                <c:pt idx="35">
                  <c:v>19.714599999999997</c:v>
                </c:pt>
                <c:pt idx="36">
                  <c:v>19.5227</c:v>
                </c:pt>
                <c:pt idx="37">
                  <c:v>19.252099999999999</c:v>
                </c:pt>
                <c:pt idx="38">
                  <c:v>19.344000000000001</c:v>
                </c:pt>
                <c:pt idx="39">
                  <c:v>20.720950000000002</c:v>
                </c:pt>
                <c:pt idx="40">
                  <c:v>21.769399999999997</c:v>
                </c:pt>
                <c:pt idx="41">
                  <c:v>20.624099999999999</c:v>
                </c:pt>
                <c:pt idx="42">
                  <c:v>21.9465</c:v>
                </c:pt>
                <c:pt idx="43">
                  <c:v>21.547599999999999</c:v>
                </c:pt>
                <c:pt idx="44">
                  <c:v>21.497900000000001</c:v>
                </c:pt>
                <c:pt idx="45">
                  <c:v>21.478099999999998</c:v>
                </c:pt>
                <c:pt idx="46">
                  <c:v>22.238</c:v>
                </c:pt>
                <c:pt idx="47">
                  <c:v>22.083200000000001</c:v>
                </c:pt>
                <c:pt idx="48">
                  <c:v>22.105</c:v>
                </c:pt>
                <c:pt idx="49">
                  <c:v>22.49</c:v>
                </c:pt>
                <c:pt idx="50">
                  <c:v>22.5</c:v>
                </c:pt>
              </c:numCache>
            </c:numRef>
          </c:val>
          <c:extLst>
            <c:ext xmlns:c16="http://schemas.microsoft.com/office/drawing/2014/chart" uri="{C3380CC4-5D6E-409C-BE32-E72D297353CC}">
              <c16:uniqueId val="{00000003-97ED-4CE7-9D82-2E19249AF6BD}"/>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användare'!$F$3:$F$53</c:f>
              <c:numCache>
                <c:formatCode>0.0</c:formatCode>
                <c:ptCount val="51"/>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30.69299066666667</c:v>
                </c:pt>
                <c:pt idx="31">
                  <c:v>31.813333333333333</c:v>
                </c:pt>
                <c:pt idx="32">
                  <c:v>30.776679000000001</c:v>
                </c:pt>
                <c:pt idx="33">
                  <c:v>29.935111111111112</c:v>
                </c:pt>
                <c:pt idx="34">
                  <c:v>29.743917222222219</c:v>
                </c:pt>
                <c:pt idx="35">
                  <c:v>31.357066666666672</c:v>
                </c:pt>
                <c:pt idx="36">
                  <c:v>31.187577777777779</c:v>
                </c:pt>
                <c:pt idx="37">
                  <c:v>31.757622222222221</c:v>
                </c:pt>
                <c:pt idx="38">
                  <c:v>32.270722222222219</c:v>
                </c:pt>
                <c:pt idx="39">
                  <c:v>32.813494444444444</c:v>
                </c:pt>
                <c:pt idx="40">
                  <c:v>33.604488888888895</c:v>
                </c:pt>
                <c:pt idx="41">
                  <c:v>30.822566666666674</c:v>
                </c:pt>
                <c:pt idx="42">
                  <c:v>30.616833333333329</c:v>
                </c:pt>
                <c:pt idx="43">
                  <c:v>30.07684444444444</c:v>
                </c:pt>
                <c:pt idx="44">
                  <c:v>28.185632162177491</c:v>
                </c:pt>
                <c:pt idx="45">
                  <c:v>30.729612309170268</c:v>
                </c:pt>
                <c:pt idx="46">
                  <c:v>29.770541833271025</c:v>
                </c:pt>
                <c:pt idx="47">
                  <c:v>30.507114599608709</c:v>
                </c:pt>
                <c:pt idx="48">
                  <c:v>30.395214879900255</c:v>
                </c:pt>
                <c:pt idx="49">
                  <c:v>28.55775515990026</c:v>
                </c:pt>
                <c:pt idx="50">
                  <c:v>27.4</c:v>
                </c:pt>
              </c:numCache>
            </c:numRef>
          </c:val>
          <c:extLst>
            <c:ext xmlns:c16="http://schemas.microsoft.com/office/drawing/2014/chart" uri="{C3380CC4-5D6E-409C-BE32-E72D297353CC}">
              <c16:uniqueId val="{00000004-97ED-4CE7-9D82-2E19249AF6BD}"/>
            </c:ext>
          </c:extLst>
        </c:ser>
        <c:ser>
          <c:idx val="5"/>
          <c:order val="5"/>
          <c:tx>
            <c:strRef>
              <c:f>'Elanvändning per användare'!$G$2</c:f>
              <c:strCache>
                <c:ptCount val="1"/>
                <c:pt idx="0">
                  <c:v>Fjärrvärme, raffinaderier</c:v>
                </c:pt>
              </c:strCache>
            </c:strRef>
          </c:tx>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användare'!$G$3:$G$53</c:f>
              <c:numCache>
                <c:formatCode>0.0</c:formatCode>
                <c:ptCount val="51"/>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6.301473333333333</c:v>
                </c:pt>
                <c:pt idx="32">
                  <c:v>5.7289644444444452</c:v>
                </c:pt>
                <c:pt idx="33">
                  <c:v>5.1391433333333341</c:v>
                </c:pt>
                <c:pt idx="34">
                  <c:v>5.114988888888889</c:v>
                </c:pt>
                <c:pt idx="35">
                  <c:v>5.0023388888888887</c:v>
                </c:pt>
                <c:pt idx="36">
                  <c:v>4.6916416666666665</c:v>
                </c:pt>
                <c:pt idx="37">
                  <c:v>4.9857611111111106</c:v>
                </c:pt>
                <c:pt idx="38">
                  <c:v>4.5928750000000003</c:v>
                </c:pt>
                <c:pt idx="39">
                  <c:v>4.6274722222222229</c:v>
                </c:pt>
                <c:pt idx="40">
                  <c:v>4.6562972222222214</c:v>
                </c:pt>
                <c:pt idx="41">
                  <c:v>4.4129250000000004</c:v>
                </c:pt>
                <c:pt idx="42">
                  <c:v>4.9880666666666675</c:v>
                </c:pt>
                <c:pt idx="43">
                  <c:v>4.4336305555555544</c:v>
                </c:pt>
                <c:pt idx="44">
                  <c:v>4.764013888888889</c:v>
                </c:pt>
                <c:pt idx="45">
                  <c:v>4.5407944444444448</c:v>
                </c:pt>
                <c:pt idx="46">
                  <c:v>4.6643222222222223</c:v>
                </c:pt>
                <c:pt idx="47">
                  <c:v>4.8552111111111111</c:v>
                </c:pt>
                <c:pt idx="48">
                  <c:v>4.3539638888888872</c:v>
                </c:pt>
                <c:pt idx="49">
                  <c:v>4.1094923618000143</c:v>
                </c:pt>
                <c:pt idx="50">
                  <c:v>4.3</c:v>
                </c:pt>
              </c:numCache>
            </c:numRef>
          </c:val>
          <c:extLst>
            <c:ext xmlns:c16="http://schemas.microsoft.com/office/drawing/2014/chart" uri="{C3380CC4-5D6E-409C-BE32-E72D297353CC}">
              <c16:uniqueId val="{00000005-97ED-4CE7-9D82-2E19249AF6BD}"/>
            </c:ext>
          </c:extLst>
        </c:ser>
        <c:ser>
          <c:idx val="6"/>
          <c:order val="6"/>
          <c:tx>
            <c:strRef>
              <c:f>'Elanvändning per användare'!$H$2</c:f>
              <c:strCache>
                <c:ptCount val="1"/>
                <c:pt idx="0">
                  <c:v>Överföringsförluster</c:v>
                </c:pt>
              </c:strCache>
            </c:strRef>
          </c:tx>
          <c:spPr>
            <a:solidFill>
              <a:schemeClr val="tx1"/>
            </a:solidFill>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användare'!$H$3:$H$53</c:f>
              <c:numCache>
                <c:formatCode>0.0</c:formatCode>
                <c:ptCount val="51"/>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11.882</c:v>
                </c:pt>
                <c:pt idx="32">
                  <c:v>11.81</c:v>
                </c:pt>
                <c:pt idx="33">
                  <c:v>10.574</c:v>
                </c:pt>
                <c:pt idx="34">
                  <c:v>11.266</c:v>
                </c:pt>
                <c:pt idx="35">
                  <c:v>12.068888888888889</c:v>
                </c:pt>
                <c:pt idx="36">
                  <c:v>11.294722222222223</c:v>
                </c:pt>
                <c:pt idx="37">
                  <c:v>10.985277777777778</c:v>
                </c:pt>
                <c:pt idx="38">
                  <c:v>10.987222222222222</c:v>
                </c:pt>
                <c:pt idx="39">
                  <c:v>10.225</c:v>
                </c:pt>
                <c:pt idx="40">
                  <c:v>11.071944444444444</c:v>
                </c:pt>
                <c:pt idx="41">
                  <c:v>10.215277777777777</c:v>
                </c:pt>
                <c:pt idx="42">
                  <c:v>11.364444444444443</c:v>
                </c:pt>
                <c:pt idx="43">
                  <c:v>10.486666666666666</c:v>
                </c:pt>
                <c:pt idx="44">
                  <c:v>10.239444444444443</c:v>
                </c:pt>
                <c:pt idx="45">
                  <c:v>10.379166666666666</c:v>
                </c:pt>
                <c:pt idx="46">
                  <c:v>10.748611111111112</c:v>
                </c:pt>
                <c:pt idx="47">
                  <c:v>11.075555555555555</c:v>
                </c:pt>
                <c:pt idx="48">
                  <c:v>11.047777777777778</c:v>
                </c:pt>
                <c:pt idx="49">
                  <c:v>10.728890000000037</c:v>
                </c:pt>
                <c:pt idx="50">
                  <c:v>10.9</c:v>
                </c:pt>
              </c:numCache>
            </c:numRef>
          </c:val>
          <c:extLst>
            <c:ext xmlns:c16="http://schemas.microsoft.com/office/drawing/2014/chart" uri="{C3380CC4-5D6E-409C-BE32-E72D297353CC}">
              <c16:uniqueId val="{00000006-97ED-4CE7-9D82-2E19249AF6BD}"/>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7102080"/>
        <c:crosses val="autoZero"/>
        <c:crossBetween val="midCat"/>
      </c:valAx>
      <c:spPr>
        <a:noFill/>
        <a:ln>
          <a:noFill/>
        </a:ln>
      </c:spPr>
    </c:plotArea>
    <c:legend>
      <c:legendPos val="r"/>
      <c:layout>
        <c:manualLayout>
          <c:xMode val="edge"/>
          <c:yMode val="edge"/>
          <c:x val="0.69721680735155378"/>
          <c:y val="0.43397125687109606"/>
          <c:w val="0.27991541190821567"/>
          <c:h val="0.48667772612153343"/>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74D-43B7-B5A5-472690F372D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74D-43B7-B5A5-472690F372D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74D-43B7-B5A5-472690F372D6}"/>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E74D-43B7-B5A5-472690F372D6}"/>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E74D-43B7-B5A5-472690F372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74D-43B7-B5A5-472690F372D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E74D-43B7-B5A5-472690F372D6}"/>
              </c:ext>
            </c:extLst>
          </c:dPt>
          <c:dLbls>
            <c:dLbl>
              <c:idx val="5"/>
              <c:delete val="1"/>
              <c:extLst>
                <c:ext xmlns:c15="http://schemas.microsoft.com/office/drawing/2012/chart" uri="{CE6537A1-D6FC-4f65-9D91-7224C49458BB}"/>
                <c:ext xmlns:c16="http://schemas.microsoft.com/office/drawing/2014/chart" uri="{C3380CC4-5D6E-409C-BE32-E72D297353CC}">
                  <c16:uniqueId val="{0000000B-E74D-43B7-B5A5-472690F372D6}"/>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E74D-43B7-B5A5-472690F372D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46.7</c:v>
                </c:pt>
                <c:pt idx="1">
                  <c:v>27.4</c:v>
                </c:pt>
                <c:pt idx="2">
                  <c:v>22.5</c:v>
                </c:pt>
                <c:pt idx="3">
                  <c:v>20.100000000000001</c:v>
                </c:pt>
                <c:pt idx="4">
                  <c:v>10.9</c:v>
                </c:pt>
                <c:pt idx="5">
                  <c:v>4.3</c:v>
                </c:pt>
                <c:pt idx="6">
                  <c:v>2.9</c:v>
                </c:pt>
              </c:numCache>
            </c:numRef>
          </c:val>
          <c:extLst>
            <c:ext xmlns:c16="http://schemas.microsoft.com/office/drawing/2014/chart" uri="{C3380CC4-5D6E-409C-BE32-E72D297353CC}">
              <c16:uniqueId val="{0000000E-E74D-43B7-B5A5-472690F372D6}"/>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8998-4FF4-91A8-94B247EF6E6B}"/>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8998-4FF4-91A8-94B247EF6E6B}"/>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8998-4FF4-91A8-94B247EF6E6B}"/>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8998-4FF4-91A8-94B247EF6E6B}"/>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8998-4FF4-91A8-94B247EF6E6B}"/>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8998-4FF4-91A8-94B247EF6E6B}"/>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8998-4FF4-91A8-94B247EF6E6B}"/>
              </c:ext>
            </c:extLst>
          </c:dPt>
          <c:dLbls>
            <c:dLbl>
              <c:idx val="5"/>
              <c:delete val="1"/>
              <c:extLst>
                <c:ext xmlns:c15="http://schemas.microsoft.com/office/drawing/2012/chart" uri="{CE6537A1-D6FC-4f65-9D91-7224C49458BB}"/>
                <c:ext xmlns:c16="http://schemas.microsoft.com/office/drawing/2014/chart" uri="{C3380CC4-5D6E-409C-BE32-E72D297353CC}">
                  <c16:uniqueId val="{0000000B-8998-4FF4-91A8-94B247EF6E6B}"/>
                </c:ext>
              </c:extLst>
            </c:dLbl>
            <c:dLbl>
              <c:idx val="6"/>
              <c:delete val="1"/>
              <c:extLst>
                <c:ext xmlns:c15="http://schemas.microsoft.com/office/drawing/2012/chart" uri="{CE6537A1-D6FC-4f65-9D91-7224C49458BB}"/>
                <c:ext xmlns:c16="http://schemas.microsoft.com/office/drawing/2014/chart" uri="{C3380CC4-5D6E-409C-BE32-E72D297353CC}">
                  <c16:uniqueId val="{0000000D-8998-4FF4-91A8-94B247EF6E6B}"/>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c:formatCode>
                <c:ptCount val="7"/>
                <c:pt idx="0">
                  <c:v>0.34643916913946587</c:v>
                </c:pt>
                <c:pt idx="1">
                  <c:v>0.20326409495548958</c:v>
                </c:pt>
                <c:pt idx="2">
                  <c:v>0.16691394658753708</c:v>
                </c:pt>
                <c:pt idx="3">
                  <c:v>0.14910979228486645</c:v>
                </c:pt>
                <c:pt idx="4">
                  <c:v>8.0860534124629083E-2</c:v>
                </c:pt>
                <c:pt idx="5" formatCode="0.0%">
                  <c:v>3.1899109792284865E-2</c:v>
                </c:pt>
                <c:pt idx="6" formatCode="0.0%">
                  <c:v>2.1513353115727E-2</c:v>
                </c:pt>
              </c:numCache>
            </c:numRef>
          </c:val>
          <c:extLst>
            <c:ext xmlns:c16="http://schemas.microsoft.com/office/drawing/2014/chart" uri="{C3380CC4-5D6E-409C-BE32-E72D297353CC}">
              <c16:uniqueId val="{0000000E-8998-4FF4-91A8-94B247EF6E6B}"/>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0.18459</cdr:x>
      <cdr:y>0.50051</cdr:y>
    </cdr:from>
    <cdr:to>
      <cdr:x>0.30321</cdr:x>
      <cdr:y>0.58163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197855" y="2278797"/>
          <a:ext cx="76976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a:t>
          </a:r>
        </a:p>
      </cdr:txBody>
    </cdr:sp>
  </cdr:relSizeAnchor>
  <cdr:relSizeAnchor xmlns:cdr="http://schemas.openxmlformats.org/drawingml/2006/chartDrawing">
    <cdr:from>
      <cdr:x>0.73258</cdr:x>
      <cdr:y>0.48239</cdr:y>
    </cdr:from>
    <cdr:to>
      <cdr:x>0.81242</cdr:x>
      <cdr:y>0.56351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753923" y="2196298"/>
          <a:ext cx="51809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0.23637</cdr:x>
      <cdr:y>0.13227</cdr:y>
    </cdr:from>
    <cdr:to>
      <cdr:x>0.38474</cdr:x>
      <cdr:y>0.21036</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537326" y="593836"/>
          <a:ext cx="964997" cy="35058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0,3</a:t>
          </a:r>
        </a:p>
      </cdr:txBody>
    </cdr:sp>
  </cdr:relSizeAnchor>
  <cdr:relSizeAnchor xmlns:cdr="http://schemas.openxmlformats.org/drawingml/2006/chartDrawing">
    <cdr:from>
      <cdr:x>0.37942</cdr:x>
      <cdr:y>0.02973</cdr:y>
    </cdr:from>
    <cdr:to>
      <cdr:x>0.53214</cdr:x>
      <cdr:y>0.10782</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2467774" y="133452"/>
          <a:ext cx="993289" cy="35058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0,1</a:t>
          </a:r>
        </a:p>
      </cdr:txBody>
    </cdr:sp>
  </cdr:relSizeAnchor>
  <cdr:relSizeAnchor xmlns:cdr="http://schemas.openxmlformats.org/drawingml/2006/chartDrawing">
    <cdr:from>
      <cdr:x>0.5</cdr:x>
      <cdr:y>0.0914</cdr:y>
    </cdr:from>
    <cdr:to>
      <cdr:x>0.68824</cdr:x>
      <cdr:y>0.16949</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3251994" y="410314"/>
          <a:ext cx="1224311"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Övrigt</a:t>
          </a:r>
          <a:r>
            <a:rPr lang="sv-SE" sz="2000" baseline="0" dirty="0">
              <a:latin typeface="+mn-lt"/>
            </a:rPr>
            <a:t> 0,2</a:t>
          </a:r>
          <a:endParaRPr lang="sv-SE" sz="2000" dirty="0">
            <a:latin typeface="+mn-lt"/>
          </a:endParaRPr>
        </a:p>
      </cdr:txBody>
    </cdr:sp>
  </cdr:relSizeAnchor>
  <cdr:relSizeAnchor xmlns:cdr="http://schemas.openxmlformats.org/drawingml/2006/chartDrawing">
    <cdr:from>
      <cdr:x>0.3022</cdr:x>
      <cdr:y>0.07968</cdr:y>
    </cdr:from>
    <cdr:to>
      <cdr:x>0.46186</cdr:x>
      <cdr:y>0.15777</cdr:y>
    </cdr:to>
    <cdr:sp macro="" textlink="">
      <cdr:nvSpPr>
        <cdr:cNvPr id="12" name="TextBox 5">
          <a:extLst xmlns:a="http://schemas.openxmlformats.org/drawingml/2006/main">
            <a:ext uri="{FF2B5EF4-FFF2-40B4-BE49-F238E27FC236}">
              <a16:creationId xmlns:a16="http://schemas.microsoft.com/office/drawing/2014/main" id="{444CBADE-1C99-4892-994E-04108A4482C3}"/>
            </a:ext>
          </a:extLst>
        </cdr:cNvPr>
        <cdr:cNvSpPr txBox="1"/>
      </cdr:nvSpPr>
      <cdr:spPr>
        <a:xfrm xmlns:a="http://schemas.openxmlformats.org/drawingml/2006/main">
          <a:off x="1965531" y="357700"/>
          <a:ext cx="1038427"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Kol 0,01</a:t>
          </a:r>
        </a:p>
      </cdr:txBody>
    </cdr:sp>
  </cdr:relSizeAnchor>
</c:userShapes>
</file>

<file path=ppt/drawings/drawing2.xml><?xml version="1.0" encoding="utf-8"?>
<c:userShapes xmlns:c="http://schemas.openxmlformats.org/drawingml/2006/chart">
  <cdr:relSizeAnchor xmlns:cdr="http://schemas.openxmlformats.org/drawingml/2006/chartDrawing">
    <cdr:from>
      <cdr:x>0.09327</cdr:x>
      <cdr:y>0.30767</cdr:y>
    </cdr:from>
    <cdr:to>
      <cdr:x>0.29281</cdr:x>
      <cdr:y>0.38576</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598176" y="1474066"/>
          <a:ext cx="1279668" cy="37413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 0,05</a:t>
          </a:r>
        </a:p>
      </cdr:txBody>
    </cdr:sp>
  </cdr:relSizeAnchor>
  <cdr:relSizeAnchor xmlns:cdr="http://schemas.openxmlformats.org/drawingml/2006/chartDrawing">
    <cdr:from>
      <cdr:x>0.64198</cdr:x>
      <cdr:y>0.70505</cdr:y>
    </cdr:from>
    <cdr:to>
      <cdr:x>0.72182</cdr:x>
      <cdr:y>0.78617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117076" y="3377967"/>
          <a:ext cx="512021"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0.14124</cdr:x>
      <cdr:y>0.24408</cdr:y>
    </cdr:from>
    <cdr:to>
      <cdr:x>0.30987</cdr:x>
      <cdr:y>0.32217</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05774" y="1169406"/>
          <a:ext cx="1081450"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0,08</a:t>
          </a:r>
        </a:p>
      </cdr:txBody>
    </cdr:sp>
  </cdr:relSizeAnchor>
  <cdr:relSizeAnchor xmlns:cdr="http://schemas.openxmlformats.org/drawingml/2006/chartDrawing">
    <cdr:from>
      <cdr:x>0.19427</cdr:x>
      <cdr:y>0.18891</cdr:y>
    </cdr:from>
    <cdr:to>
      <cdr:x>0.36726</cdr:x>
      <cdr:y>0.267</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45871" y="905082"/>
          <a:ext cx="110940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0,09</a:t>
          </a:r>
        </a:p>
      </cdr:txBody>
    </cdr:sp>
  </cdr:relSizeAnchor>
  <cdr:relSizeAnchor xmlns:cdr="http://schemas.openxmlformats.org/drawingml/2006/chartDrawing">
    <cdr:from>
      <cdr:x>0.32019</cdr:x>
      <cdr:y>0.11796</cdr:y>
    </cdr:from>
    <cdr:to>
      <cdr:x>0.44888</cdr:x>
      <cdr:y>0.19605</cdr:y>
    </cdr:to>
    <cdr:sp macro="" textlink="">
      <cdr:nvSpPr>
        <cdr:cNvPr id="10" name="TextBox 3">
          <a:extLst xmlns:a="http://schemas.openxmlformats.org/drawingml/2006/main">
            <a:ext uri="{FF2B5EF4-FFF2-40B4-BE49-F238E27FC236}">
              <a16:creationId xmlns:a16="http://schemas.microsoft.com/office/drawing/2014/main" id="{21D907B1-7C4C-4D8E-AD2B-84FD40E6F2C2}"/>
            </a:ext>
          </a:extLst>
        </cdr:cNvPr>
        <cdr:cNvSpPr txBox="1"/>
      </cdr:nvSpPr>
      <cdr:spPr>
        <a:xfrm xmlns:a="http://schemas.openxmlformats.org/drawingml/2006/main">
          <a:off x="2053406" y="565144"/>
          <a:ext cx="825301" cy="37413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90000"/>
            </a:lnSpc>
            <a:spcBef>
              <a:spcPts val="600"/>
            </a:spcBef>
          </a:pPr>
          <a:r>
            <a:rPr lang="sv-SE" sz="20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0.12815</cdr:x>
      <cdr:y>0.17742</cdr:y>
    </cdr:from>
    <cdr:to>
      <cdr:x>0.41218</cdr:x>
      <cdr:y>0.24558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41577" y="961396"/>
          <a:ext cx="2308645"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0.05964</cdr:x>
      <cdr:y>0.10172</cdr:y>
    </cdr:from>
    <cdr:to>
      <cdr:x>0.48734</cdr:x>
      <cdr:y>0.16988</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1" y="579284"/>
          <a:ext cx="3278766" cy="388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4,3</a:t>
          </a:r>
        </a:p>
      </cdr:txBody>
    </cdr:sp>
  </cdr:relSizeAnchor>
  <cdr:relSizeAnchor xmlns:cdr="http://schemas.openxmlformats.org/drawingml/2006/chartDrawing">
    <cdr:from>
      <cdr:x>0.5</cdr:x>
      <cdr:y>0.09591</cdr:y>
    </cdr:from>
    <cdr:to>
      <cdr:x>0.74332</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3833019" y="546197"/>
          <a:ext cx="186531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2,9</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4.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0.11833</cdr:x>
      <cdr:y>0.16403</cdr:y>
    </cdr:from>
    <cdr:to>
      <cdr:x>0.40236</cdr:x>
      <cdr:y>0.23219</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61774" y="888809"/>
          <a:ext cx="2308596" cy="36933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0.0598</cdr:x>
      <cdr:y>0.10306</cdr:y>
    </cdr:from>
    <cdr:to>
      <cdr:x>0.48976</cdr:x>
      <cdr:y>0.17122</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86088" y="558463"/>
          <a:ext cx="3494657"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3%</a:t>
          </a:r>
        </a:p>
      </cdr:txBody>
    </cdr:sp>
  </cdr:relSizeAnchor>
  <cdr:relSizeAnchor xmlns:cdr="http://schemas.openxmlformats.org/drawingml/2006/chartDrawing">
    <cdr:from>
      <cdr:x>0.5</cdr:x>
      <cdr:y>0.09591</cdr:y>
    </cdr:from>
    <cdr:to>
      <cdr:x>0.72321</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154488" y="546197"/>
          <a:ext cx="1854675"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5.xml><?xml version="1.0" encoding="utf-8"?>
<c:userShapes xmlns:c="http://schemas.openxmlformats.org/drawingml/2006/chart">
  <cdr:relSizeAnchor xmlns:cdr="http://schemas.openxmlformats.org/drawingml/2006/chartDrawing">
    <cdr:from>
      <cdr:x>0.6858</cdr:x>
      <cdr:y>0.27237</cdr:y>
    </cdr:from>
    <cdr:to>
      <cdr:x>0.79334</cdr:x>
      <cdr:y>0.45212</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373833" y="1304925"/>
          <a:ext cx="1313091" cy="861211"/>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39%</a:t>
          </a:r>
        </a:p>
      </cdr:txBody>
    </cdr:sp>
  </cdr:relSizeAnchor>
  <cdr:relSizeAnchor xmlns:cdr="http://schemas.openxmlformats.org/drawingml/2006/chartDrawing">
    <cdr:from>
      <cdr:x>0.68178</cdr:x>
      <cdr:y>0.69185</cdr:y>
    </cdr:from>
    <cdr:to>
      <cdr:x>0.84092</cdr:x>
      <cdr:y>0.87078</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324850" y="3314700"/>
          <a:ext cx="1943100" cy="857249"/>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Elnäts-avgift: 18%</a:t>
          </a:r>
        </a:p>
      </cdr:txBody>
    </cdr:sp>
  </cdr:relSizeAnchor>
  <cdr:relSizeAnchor xmlns:cdr="http://schemas.openxmlformats.org/drawingml/2006/chartDrawing">
    <cdr:from>
      <cdr:x>0.681</cdr:x>
      <cdr:y>0.4672</cdr:y>
    </cdr:from>
    <cdr:to>
      <cdr:x>0.83156</cdr:x>
      <cdr:y>0.67992</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315325" y="2238375"/>
          <a:ext cx="1838325" cy="1019175"/>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Elhandels-pris: 43%</a:t>
          </a:r>
        </a:p>
      </cdr:txBody>
    </cdr:sp>
  </cdr:relSizeAnchor>
  <cdr:relSizeAnchor xmlns:cdr="http://schemas.openxmlformats.org/drawingml/2006/chartDrawing">
    <cdr:from>
      <cdr:x>0.06935</cdr:x>
      <cdr:y>0.61431</cdr:y>
    </cdr:from>
    <cdr:to>
      <cdr:x>0.16772</cdr:x>
      <cdr:y>0.7833</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846813" y="2943225"/>
          <a:ext cx="1201062" cy="809624"/>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0.65092</cdr:x>
      <cdr:y>0.15357</cdr:y>
    </cdr:from>
    <cdr:to>
      <cdr:x>0.65092</cdr:x>
      <cdr:y>0.33353</cdr:y>
    </cdr:to>
    <cdr:sp macro="" textlink="">
      <cdr:nvSpPr>
        <cdr:cNvPr id="2" name="Rak pil 8">
          <a:extLst xmlns:a="http://schemas.openxmlformats.org/drawingml/2006/main">
            <a:ext uri="{FF2B5EF4-FFF2-40B4-BE49-F238E27FC236}">
              <a16:creationId xmlns:a16="http://schemas.microsoft.com/office/drawing/2014/main" id="{A4C00E66-1CDB-3B60-0D46-CEDF1E561B71}"/>
            </a:ext>
          </a:extLst>
        </cdr:cNvPr>
        <cdr:cNvSpPr/>
      </cdr:nvSpPr>
      <cdr:spPr>
        <a:xfrm xmlns:a="http://schemas.openxmlformats.org/drawingml/2006/main" flipH="1" flipV="1">
          <a:off x="8111119" y="737648"/>
          <a:ext cx="0" cy="864403"/>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sv-SE"/>
        </a:p>
      </cdr:txBody>
    </cdr:sp>
  </cdr:relSizeAnchor>
  <cdr:relSizeAnchor xmlns:cdr="http://schemas.openxmlformats.org/drawingml/2006/chartDrawing">
    <cdr:from>
      <cdr:x>0.32333</cdr:x>
      <cdr:y>0.29124</cdr:y>
    </cdr:from>
    <cdr:to>
      <cdr:x>0.38443</cdr:x>
      <cdr:y>0.35106</cdr:y>
    </cdr:to>
    <cdr:sp macro="" textlink="">
      <cdr:nvSpPr>
        <cdr:cNvPr id="3" name="textruta 7"/>
        <cdr:cNvSpPr txBox="1"/>
      </cdr:nvSpPr>
      <cdr:spPr>
        <a:xfrm xmlns:a="http://schemas.openxmlformats.org/drawingml/2006/main">
          <a:off x="4029074" y="1398915"/>
          <a:ext cx="761297" cy="287338"/>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200" dirty="0">
              <a:solidFill>
                <a:schemeClr val="bg1"/>
              </a:solidFill>
            </a:rPr>
            <a:t>Per</a:t>
          </a:r>
          <a:endParaRPr lang="sv-SE" sz="1800" dirty="0">
            <a:solidFill>
              <a:schemeClr val="bg1"/>
            </a:solidFill>
          </a:endParaRPr>
        </a:p>
      </cdr:txBody>
    </cdr:sp>
  </cdr:relSizeAnchor>
  <cdr:relSizeAnchor xmlns:cdr="http://schemas.openxmlformats.org/drawingml/2006/chartDrawing">
    <cdr:from>
      <cdr:x>0.57652</cdr:x>
      <cdr:y>0.17274</cdr:y>
    </cdr:from>
    <cdr:to>
      <cdr:x>0.57652</cdr:x>
      <cdr:y>0.3527</cdr:y>
    </cdr:to>
    <cdr:sp macro="" textlink="">
      <cdr:nvSpPr>
        <cdr:cNvPr id="9" name="Rak pil 8"/>
        <cdr:cNvSpPr/>
      </cdr:nvSpPr>
      <cdr:spPr>
        <a:xfrm xmlns:a="http://schemas.openxmlformats.org/drawingml/2006/main" flipH="1" flipV="1">
          <a:off x="7184019" y="829723"/>
          <a:ext cx="0" cy="864403"/>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0.46501</cdr:x>
      <cdr:y>0.30896</cdr:y>
    </cdr:from>
    <cdr:to>
      <cdr:x>0.60977</cdr:x>
      <cdr:y>0.40659</cdr:y>
    </cdr:to>
    <cdr:sp macro="" textlink="">
      <cdr:nvSpPr>
        <cdr:cNvPr id="10" name="textruta 7"/>
        <cdr:cNvSpPr txBox="1"/>
      </cdr:nvSpPr>
      <cdr:spPr>
        <a:xfrm xmlns:a="http://schemas.openxmlformats.org/drawingml/2006/main">
          <a:off x="5794469" y="1484049"/>
          <a:ext cx="1803866" cy="46890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200" dirty="0">
              <a:solidFill>
                <a:schemeClr val="bg1"/>
              </a:solidFill>
            </a:rPr>
            <a:t>Simone, Hilde, Sven och Ivar</a:t>
          </a:r>
        </a:p>
      </cdr:txBody>
    </cdr:sp>
  </cdr:relSizeAnchor>
  <cdr:relSizeAnchor xmlns:cdr="http://schemas.openxmlformats.org/drawingml/2006/chartDrawing">
    <cdr:from>
      <cdr:x>0.62734</cdr:x>
      <cdr:y>0.27342</cdr:y>
    </cdr:from>
    <cdr:to>
      <cdr:x>0.7361</cdr:x>
      <cdr:y>0.45616</cdr:y>
    </cdr:to>
    <cdr:sp macro="" textlink="">
      <cdr:nvSpPr>
        <cdr:cNvPr id="11" name="textruta 7"/>
        <cdr:cNvSpPr txBox="1"/>
      </cdr:nvSpPr>
      <cdr:spPr>
        <a:xfrm xmlns:a="http://schemas.openxmlformats.org/drawingml/2006/main">
          <a:off x="7817292" y="1313336"/>
          <a:ext cx="1355283" cy="877741"/>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200" dirty="0">
              <a:solidFill>
                <a:schemeClr val="bg1"/>
              </a:solidFill>
            </a:rPr>
            <a:t>Egon, Gorm, Freja, Helga plus islast </a:t>
          </a:r>
          <a:br>
            <a:rPr lang="sv-SE" sz="1200" dirty="0">
              <a:solidFill>
                <a:schemeClr val="bg1"/>
              </a:solidFill>
            </a:rPr>
          </a:br>
          <a:r>
            <a:rPr lang="sv-SE" sz="1200" dirty="0">
              <a:solidFill>
                <a:schemeClr val="bg1"/>
              </a:solidFill>
            </a:rPr>
            <a:t>i norr</a:t>
          </a:r>
        </a:p>
      </cdr:txBody>
    </cdr:sp>
  </cdr:relSizeAnchor>
  <cdr:relSizeAnchor xmlns:cdr="http://schemas.openxmlformats.org/drawingml/2006/chartDrawing">
    <cdr:from>
      <cdr:x>0.46772</cdr:x>
      <cdr:y>0.20074</cdr:y>
    </cdr:from>
    <cdr:to>
      <cdr:x>0.54347</cdr:x>
      <cdr:y>0.26183</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5828264" y="964220"/>
          <a:ext cx="944012" cy="293408"/>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200" dirty="0">
              <a:solidFill>
                <a:schemeClr val="bg1"/>
              </a:solidFill>
            </a:rPr>
            <a:t>Dagmar</a:t>
          </a:r>
        </a:p>
      </cdr:txBody>
    </cdr:sp>
  </cdr:relSizeAnchor>
  <cdr:relSizeAnchor xmlns:cdr="http://schemas.openxmlformats.org/drawingml/2006/chartDrawing">
    <cdr:from>
      <cdr:x>0.24689</cdr:x>
      <cdr:y>0.76099</cdr:y>
    </cdr:from>
    <cdr:to>
      <cdr:x>0.3312</cdr:x>
      <cdr:y>0.825</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3076575" y="3655252"/>
          <a:ext cx="1050526" cy="307475"/>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200" dirty="0">
              <a:solidFill>
                <a:schemeClr val="bg1"/>
              </a:solidFill>
            </a:rPr>
            <a:t>Gudrun</a:t>
          </a:r>
          <a:endParaRPr lang="sv-SE" sz="1800" dirty="0">
            <a:solidFill>
              <a:schemeClr val="bg1"/>
            </a:solidFill>
          </a:endParaRPr>
        </a:p>
      </cdr:txBody>
    </cdr:sp>
  </cdr:relSizeAnchor>
  <cdr:relSizeAnchor xmlns:cdr="http://schemas.openxmlformats.org/drawingml/2006/chartDrawing">
    <cdr:from>
      <cdr:x>0.32575</cdr:x>
      <cdr:y>0.72387</cdr:y>
    </cdr:from>
    <cdr:to>
      <cdr:x>0.37149</cdr:x>
      <cdr:y>0.84547</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4059212" y="3476953"/>
          <a:ext cx="569938" cy="58407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17,5</a:t>
          </a:r>
          <a:endParaRPr lang="sv-SE" dirty="0"/>
        </a:p>
      </cdr:txBody>
    </cdr:sp>
  </cdr:relSizeAnchor>
  <cdr:relSizeAnchor xmlns:cdr="http://schemas.openxmlformats.org/drawingml/2006/chartDrawing">
    <cdr:from>
      <cdr:x>0.77865</cdr:x>
      <cdr:y>0.60945</cdr:y>
    </cdr:from>
    <cdr:to>
      <cdr:x>0.89397</cdr:x>
      <cdr:y>0.86926</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9702823" y="2927384"/>
          <a:ext cx="1437012" cy="1247947"/>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Medel-</a:t>
          </a:r>
          <a:br>
            <a:rPr lang="sv-SE" sz="1200" dirty="0"/>
          </a:br>
          <a:r>
            <a:rPr lang="sv-SE" sz="1200" dirty="0"/>
            <a:t>avbrottstid </a:t>
          </a:r>
          <a:br>
            <a:rPr lang="sv-SE" sz="1200" dirty="0"/>
          </a:br>
          <a:r>
            <a:rPr lang="sv-SE" sz="1200" dirty="0"/>
            <a:t>per kund,</a:t>
          </a:r>
          <a:br>
            <a:rPr lang="sv-SE" sz="1200" dirty="0"/>
          </a:br>
          <a:r>
            <a:rPr lang="sv-SE" sz="1200" dirty="0"/>
            <a:t>timmar</a:t>
          </a:r>
        </a:p>
      </cdr:txBody>
    </cdr:sp>
  </cdr:relSizeAnchor>
  <cdr:relSizeAnchor xmlns:cdr="http://schemas.openxmlformats.org/drawingml/2006/chartDrawing">
    <cdr:from>
      <cdr:x>0.3787</cdr:x>
      <cdr:y>0.26121</cdr:y>
    </cdr:from>
    <cdr:to>
      <cdr:x>0.42194</cdr:x>
      <cdr:y>0.37882</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719002" y="1254690"/>
          <a:ext cx="538798" cy="564913"/>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5,5</a:t>
          </a:r>
        </a:p>
      </cdr:txBody>
    </cdr:sp>
  </cdr:relSizeAnchor>
  <cdr:relSizeAnchor xmlns:cdr="http://schemas.openxmlformats.org/drawingml/2006/chartDrawing">
    <cdr:from>
      <cdr:x>0.40359</cdr:x>
      <cdr:y>0.11533</cdr:y>
    </cdr:from>
    <cdr:to>
      <cdr:x>0.45083</cdr:x>
      <cdr:y>0.23605</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5029199" y="553955"/>
          <a:ext cx="588657" cy="57984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1,17</a:t>
          </a:r>
          <a:endParaRPr lang="sv-SE" sz="900" dirty="0"/>
        </a:p>
      </cdr:txBody>
    </cdr:sp>
  </cdr:relSizeAnchor>
  <cdr:relSizeAnchor xmlns:cdr="http://schemas.openxmlformats.org/drawingml/2006/chartDrawing">
    <cdr:from>
      <cdr:x>0.56292</cdr:x>
      <cdr:y>0.37232</cdr:y>
    </cdr:from>
    <cdr:to>
      <cdr:x>0.60821</cdr:x>
      <cdr:y>0.48119</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274255" y="1443172"/>
          <a:ext cx="504795" cy="421994"/>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2,6</a:t>
          </a:r>
          <a:endParaRPr lang="sv-SE" sz="900" dirty="0"/>
        </a:p>
      </cdr:txBody>
    </cdr:sp>
  </cdr:relSizeAnchor>
  <cdr:relSizeAnchor xmlns:cdr="http://schemas.openxmlformats.org/drawingml/2006/chartDrawing">
    <cdr:from>
      <cdr:x>0.74374</cdr:x>
      <cdr:y>0.19698</cdr:y>
    </cdr:from>
    <cdr:to>
      <cdr:x>0.82857</cdr:x>
      <cdr:y>0.25786</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9267825" y="946164"/>
          <a:ext cx="1057015" cy="29241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200" dirty="0">
              <a:solidFill>
                <a:schemeClr val="bg1"/>
              </a:solidFill>
            </a:rPr>
            <a:t>Alfrida</a:t>
          </a:r>
        </a:p>
      </cdr:txBody>
    </cdr:sp>
  </cdr:relSizeAnchor>
  <cdr:relSizeAnchor xmlns:cdr="http://schemas.openxmlformats.org/drawingml/2006/chartDrawing">
    <cdr:from>
      <cdr:x>0.79986</cdr:x>
      <cdr:y>0.2301</cdr:y>
    </cdr:from>
    <cdr:to>
      <cdr:x>0.84464</cdr:x>
      <cdr:y>0.3398</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9967154" y="1105228"/>
          <a:ext cx="557971" cy="5269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3,3</a:t>
          </a:r>
          <a:endParaRPr lang="sv-SE" sz="900" dirty="0"/>
        </a:p>
      </cdr:txBody>
    </cdr:sp>
  </cdr:relSizeAnchor>
  <cdr:relSizeAnchor xmlns:cdr="http://schemas.openxmlformats.org/drawingml/2006/chartDrawing">
    <cdr:from>
      <cdr:x>0.85254</cdr:x>
      <cdr:y>0.10377</cdr:y>
    </cdr:from>
    <cdr:to>
      <cdr:x>0.89731</cdr:x>
      <cdr:y>0.21348</cdr:y>
    </cdr:to>
    <cdr:sp macro="" textlink="">
      <cdr:nvSpPr>
        <cdr:cNvPr id="4" name="Oval 18">
          <a:extLst xmlns:a="http://schemas.openxmlformats.org/drawingml/2006/main">
            <a:ext uri="{FF2B5EF4-FFF2-40B4-BE49-F238E27FC236}">
              <a16:creationId xmlns:a16="http://schemas.microsoft.com/office/drawing/2014/main" id="{B8F56F62-E91F-C705-BC59-1AFF4562BAF9}"/>
            </a:ext>
          </a:extLst>
        </cdr:cNvPr>
        <cdr:cNvSpPr/>
      </cdr:nvSpPr>
      <cdr:spPr>
        <a:xfrm xmlns:a="http://schemas.openxmlformats.org/drawingml/2006/main">
          <a:off x="10623593" y="498452"/>
          <a:ext cx="557882" cy="526970"/>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1,0</a:t>
          </a:r>
        </a:p>
      </cdr:txBody>
    </cdr:sp>
  </cdr:relSizeAnchor>
  <cdr:relSizeAnchor xmlns:cdr="http://schemas.openxmlformats.org/drawingml/2006/chartDrawing">
    <cdr:from>
      <cdr:x>0.70272</cdr:x>
      <cdr:y>0.39131</cdr:y>
    </cdr:from>
    <cdr:to>
      <cdr:x>0.74801</cdr:x>
      <cdr:y>0.50019</cdr:y>
    </cdr:to>
    <cdr:sp macro="" textlink="">
      <cdr:nvSpPr>
        <cdr:cNvPr id="5" name="Oval 17">
          <a:extLst xmlns:a="http://schemas.openxmlformats.org/drawingml/2006/main">
            <a:ext uri="{FF2B5EF4-FFF2-40B4-BE49-F238E27FC236}">
              <a16:creationId xmlns:a16="http://schemas.microsoft.com/office/drawing/2014/main" id="{70C09338-53BB-8805-B83D-BA459A84D7D7}"/>
            </a:ext>
          </a:extLst>
        </cdr:cNvPr>
        <cdr:cNvSpPr/>
      </cdr:nvSpPr>
      <cdr:spPr>
        <a:xfrm xmlns:a="http://schemas.openxmlformats.org/drawingml/2006/main">
          <a:off x="8756650" y="1879600"/>
          <a:ext cx="564396" cy="522953"/>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2,1</a:t>
          </a:r>
          <a:endParaRPr lang="sv-SE" sz="9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0.01677</cdr:x>
      <cdr:y>0.28332</cdr:y>
    </cdr:from>
    <cdr:to>
      <cdr:x>0.18601</cdr:x>
      <cdr:y>0.34541</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180375" y="1578830"/>
          <a:ext cx="1820370"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Förnybart 42,8%</a:t>
          </a:r>
        </a:p>
      </cdr:txBody>
    </cdr:sp>
  </cdr:relSizeAnchor>
  <cdr:relSizeAnchor xmlns:cdr="http://schemas.openxmlformats.org/drawingml/2006/chartDrawing">
    <cdr:from>
      <cdr:x>0.01936</cdr:x>
      <cdr:y>0.51955</cdr:y>
    </cdr:from>
    <cdr:to>
      <cdr:x>0.1408</cdr:x>
      <cdr:y>0.58164</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08233" y="2895246"/>
          <a:ext cx="1306191"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Fossilt 2,2%</a:t>
          </a:r>
        </a:p>
      </cdr:txBody>
    </cdr:sp>
  </cdr:relSizeAnchor>
  <cdr:relSizeAnchor xmlns:cdr="http://schemas.openxmlformats.org/drawingml/2006/chartDrawing">
    <cdr:from>
      <cdr:x>0.02148</cdr:x>
      <cdr:y>0.74697</cdr:y>
    </cdr:from>
    <cdr:to>
      <cdr:x>0.14162</cdr:x>
      <cdr:y>0.80906</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231035" y="4162568"/>
          <a:ext cx="129221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Övrigt 0,9%</a:t>
          </a:r>
        </a:p>
      </cdr:txBody>
    </cdr:sp>
  </cdr:relSizeAnchor>
  <cdr:relSizeAnchor xmlns:cdr="http://schemas.openxmlformats.org/drawingml/2006/chartDrawing">
    <cdr:from>
      <cdr:x>0.02022</cdr:x>
      <cdr:y>0.00452</cdr:y>
    </cdr:from>
    <cdr:to>
      <cdr:x>0.19788</cdr:x>
      <cdr:y>0.06661</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17483" y="25188"/>
          <a:ext cx="191084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Återvunnet 54,1%</a:t>
          </a:r>
        </a:p>
      </cdr:txBody>
    </cdr:sp>
  </cdr:relSizeAnchor>
</c:userShapes>
</file>

<file path=ppt/drawings/drawing8.xml><?xml version="1.0" encoding="utf-8"?>
<c:userShapes xmlns:c="http://schemas.openxmlformats.org/drawingml/2006/chart">
  <cdr:relSizeAnchor xmlns:cdr="http://schemas.openxmlformats.org/drawingml/2006/chartDrawing">
    <cdr:from>
      <cdr:x>0.0321</cdr:x>
      <cdr:y>0.03933</cdr:y>
    </cdr:from>
    <cdr:to>
      <cdr:x>0.10717</cdr:x>
      <cdr:y>0.09649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57232" y="196944"/>
          <a:ext cx="835485" cy="2862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0.88789</cdr:x>
      <cdr:y>0.94284</cdr:y>
    </cdr:from>
    <cdr:to>
      <cdr:x>0.97252</cdr:x>
      <cdr:y>1</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1020" y="4721245"/>
          <a:ext cx="941823" cy="2862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1" y="1"/>
            <a:ext cx="3079683" cy="512379"/>
          </a:xfrm>
          <a:prstGeom prst="rect">
            <a:avLst/>
          </a:prstGeom>
        </p:spPr>
        <p:txBody>
          <a:bodyPr vert="horz" lIns="94920" tIns="47459" rIns="94920" bIns="47459"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4022744" y="1"/>
            <a:ext cx="3079682" cy="512379"/>
          </a:xfrm>
          <a:prstGeom prst="rect">
            <a:avLst/>
          </a:prstGeom>
        </p:spPr>
        <p:txBody>
          <a:bodyPr vert="horz" lIns="94920" tIns="47459" rIns="94920" bIns="47459"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2023-03-30</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1" y="9720613"/>
            <a:ext cx="3079683" cy="512379"/>
          </a:xfrm>
          <a:prstGeom prst="rect">
            <a:avLst/>
          </a:prstGeom>
        </p:spPr>
        <p:txBody>
          <a:bodyPr vert="horz" lIns="94920" tIns="47459" rIns="94920" bIns="47459"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4022744" y="9720613"/>
            <a:ext cx="3079682" cy="512379"/>
          </a:xfrm>
          <a:prstGeom prst="rect">
            <a:avLst/>
          </a:prstGeom>
        </p:spPr>
        <p:txBody>
          <a:bodyPr vert="horz" lIns="94920" tIns="47459" rIns="94920" bIns="47459"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139950" y="411163"/>
            <a:ext cx="2824163" cy="1589087"/>
          </a:xfrm>
          <a:prstGeom prst="rect">
            <a:avLst/>
          </a:prstGeom>
          <a:noFill/>
          <a:ln w="12700">
            <a:solidFill>
              <a:prstClr val="black"/>
            </a:solidFill>
          </a:ln>
        </p:spPr>
        <p:txBody>
          <a:bodyPr vert="horz" lIns="94920" tIns="47459" rIns="94920" bIns="47459"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76570" y="2103026"/>
            <a:ext cx="6350924" cy="7364641"/>
          </a:xfrm>
          <a:prstGeom prst="rect">
            <a:avLst/>
          </a:prstGeom>
        </p:spPr>
        <p:txBody>
          <a:bodyPr vert="horz" lIns="0" tIns="47459" rIns="94920" bIns="47459"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372209" y="9658998"/>
            <a:ext cx="353647" cy="196196"/>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569" y="9485502"/>
            <a:ext cx="1042934" cy="36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a:t>Energiåret 2021 </a:t>
            </a:r>
            <a:r>
              <a:rPr lang="sv-SE" dirty="0"/>
              <a:t>presenteras i denna bildserie med förklarande texter i talarmanus.</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32690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data har eftersläpning på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222936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Samma diagram som förra men här andelar i procent. </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407638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Massa och papper är särklass störst </a:t>
            </a:r>
            <a:r>
              <a:rPr lang="sv-SE" dirty="0" err="1"/>
              <a:t>elanvändare</a:t>
            </a:r>
            <a:r>
              <a:rPr lang="sv-SE" dirty="0"/>
              <a:t> i den svenska industrin. De inbördes andelarna har inte ändrats mycket genom åren.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171326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Light" panose="020F0302020204030204" pitchFamily="34" charset="0"/>
                <a:cs typeface="Times New Roman" panose="02020603050405020304" pitchFamily="18" charset="0"/>
              </a:rPr>
              <a:t>Några industrier där el används i tillverkningsprocessen i en viss storlek i förhållande till förädlingsvärdet brukar definieras som elintensiv. Hit räknas massa och papper, stål och metallverk, kemisk industri, gruvor, livsmedel samt jord och sten. Hit går 75 procent av all el till industrin.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15</a:t>
            </a:fld>
            <a:endParaRPr lang="sv-SE" dirty="0"/>
          </a:p>
        </p:txBody>
      </p:sp>
    </p:spTree>
    <p:extLst>
      <p:ext uri="{BB962C8B-B14F-4D97-AF65-F5344CB8AC3E}">
        <p14:creationId xmlns:p14="http://schemas.microsoft.com/office/powerpoint/2010/main" val="258918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Antal </a:t>
            </a:r>
            <a:r>
              <a:rPr lang="sv-SE" dirty="0" err="1"/>
              <a:t>elabonnemang</a:t>
            </a:r>
            <a:r>
              <a:rPr lang="sv-SE" dirty="0"/>
              <a:t> för olika kategorier av boende och fördelningen av de dryga 40 TWh el som går till bostäder.</a:t>
            </a:r>
            <a:endParaRPr lang="sv-SE" dirty="0">
              <a:latin typeface="+mn-lt"/>
            </a:endParaRPr>
          </a:p>
          <a:p>
            <a:r>
              <a:rPr lang="sv-SE" dirty="0"/>
              <a:t>(Data med eftersläpning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116267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Det så kallade systempriset i Sverige på den nordiska marknaden (spotpriset) jämfört med tyskt spotpris sedan år 2005. Toppar och bottnar i spotpriset kan förklaras främst av variationer i väder och kostnader kopplade till elproduktion, men även faktorer som påverkar efterfrågan på el, som finanskriser. S</a:t>
            </a:r>
            <a:r>
              <a:rPr lang="sv-SE" dirty="0">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dirty="0"/>
          </a:p>
        </p:txBody>
      </p:sp>
    </p:spTree>
    <p:extLst>
      <p:ext uri="{BB962C8B-B14F-4D97-AF65-F5344CB8AC3E}">
        <p14:creationId xmlns:p14="http://schemas.microsoft.com/office/powerpoint/2010/main" val="164144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414338"/>
            <a:ext cx="2836863" cy="1595437"/>
          </a:xfrm>
        </p:spPr>
      </p:sp>
      <p:sp>
        <p:nvSpPr>
          <p:cNvPr id="3" name="Notes Placeholder 2"/>
          <p:cNvSpPr>
            <a:spLocks noGrp="1"/>
          </p:cNvSpPr>
          <p:nvPr>
            <p:ph type="body" idx="1"/>
          </p:nvPr>
        </p:nvSpPr>
        <p:spPr/>
        <p:txBody>
          <a:bodyPr/>
          <a:lstStyle/>
          <a:p>
            <a:pPr defTabSz="937567">
              <a:defRPr/>
            </a:pPr>
            <a:r>
              <a:rPr lang="sv-SE" dirty="0"/>
              <a:t>Det genomsnittliga systempriset i Norden var 63,4 öre/kWh år 2021. Månadspriserna (medelvärdet över en hel månad) varierade mellan 35 och 151 öre/kWh medan de enskilda timpriserna som lägst var -0,1 öre/kWh och som högst 433 öre/kWh.</a:t>
            </a:r>
            <a:endParaRPr lang="en-GB" b="0" dirty="0">
              <a:latin typeface="+mn-lt"/>
            </a:endParaRPr>
          </a:p>
          <a:p>
            <a:pPr defTabSz="937567">
              <a:defRPr/>
            </a:pPr>
            <a:endParaRPr lang="en-GB" b="0"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Kostnadsutvecklingen för en elvärmd villa som har avtal med rörligt pris. År 1970 gick knappt 7 procent av konsumentpriset till staten i skatt. 1 januari år 2022 utgjorde elskatt och moms 39 procent av konsumentpriset. Elnätsavgiften uppgick till 18 procent och elhandelspriset till  procent. Svängningar i elhandelspriset, till följd av att spotpriserna varierar, påverkar andelarna mellan de tre kostnadsposterna. Detta gäller vid avtal om rörligt elpris, vid avtal om fast elpris är elhandelspriset konstant under avtalets bindningstid.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dirty="0"/>
          </a:p>
        </p:txBody>
      </p:sp>
    </p:spTree>
    <p:extLst>
      <p:ext uri="{BB962C8B-B14F-4D97-AF65-F5344CB8AC3E}">
        <p14:creationId xmlns:p14="http://schemas.microsoft.com/office/powerpoint/2010/main" val="158384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solidFill>
                  <a:srgbClr val="000000"/>
                </a:solidFill>
              </a:rPr>
              <a:t>Ett annat sätt att åskådliggöra hur kostnadsfördelningen utvecklats för villakunder med elvärme under 50 år från 1970, jämfört med föregående bild.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Sedan april år 2004 sammanställer Statistiska Centralbyrån, SCB, statistik månadsvis bland annat över kundernas byten av elhandelsföretag. Med andra avtal avses alla övriga elavtal som inte tecknas med hushållskunder, som industri, företag, servicesektorn etcetera.</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22</a:t>
            </a:fld>
            <a:endParaRPr lang="sv-SE" dirty="0"/>
          </a:p>
        </p:txBody>
      </p:sp>
    </p:spTree>
    <p:extLst>
      <p:ext uri="{BB962C8B-B14F-4D97-AF65-F5344CB8AC3E}">
        <p14:creationId xmlns:p14="http://schemas.microsoft.com/office/powerpoint/2010/main" val="14712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Fördelningen över avtalsformer med elhandelsföretaget. Avtal med fast pris, det vill säga tidsbundna avtal ofta på ett, två eller tre år har varit relativt konstanta i andel sedan elmarknaden avreglerades. Andelen avtal med rörligt pris har ökat även om den legat konstant de senaste åren. Så kallat anvisat avtal får kunder som inte aktivt väljer ett avtal, till exempel vid flytt. De är oftast dyrare än andra avtal och finns för att trygga att kund vid flytt till nytt boende är garanterad att el finns tillgängligt, även om kunden inte aktivt själv kontaktat ett elhandelsföretag.</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23</a:t>
            </a:fld>
            <a:endParaRPr lang="sv-SE" dirty="0"/>
          </a:p>
        </p:txBody>
      </p:sp>
    </p:spTree>
    <p:extLst>
      <p:ext uri="{BB962C8B-B14F-4D97-AF65-F5344CB8AC3E}">
        <p14:creationId xmlns:p14="http://schemas.microsoft.com/office/powerpoint/2010/main" val="277239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Leveranssäkerheten, ett mått på tillgängligheten på el, uttryckt i procent. För år 2019 var den 99,97 procent, vilket motsvarar ett genomsnittligt elavbrott för en kund på cirka 150 minuter. Stormen "Alfrida" i januari bidrog till att dra ner leveranssäkerheten. Kurvan visar flera stormar de senaste åren där "Gudrun" år 2005 är den enskilt svåraste stormen. Medelavbrottstiden i timmar för några år visas i de grå ringarna. 3 timmar och 26 minuter för år 2019 motsvarar cirka 150 minuter.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375855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7567">
              <a:defRPr/>
            </a:pPr>
            <a:r>
              <a:rPr lang="sv-SE" dirty="0"/>
              <a:t>Några jämförelser av vad de senaste 10 årens avbrottstid för en svensk genomsnittlig kund.</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414338"/>
            <a:ext cx="2836863" cy="1595437"/>
          </a:xfrm>
        </p:spPr>
      </p:sp>
      <p:sp>
        <p:nvSpPr>
          <p:cNvPr id="3" name="Notes Placeholder 2"/>
          <p:cNvSpPr>
            <a:spLocks noGrp="1"/>
          </p:cNvSpPr>
          <p:nvPr>
            <p:ph type="body" idx="1"/>
          </p:nvPr>
        </p:nvSpPr>
        <p:spPr/>
        <p:txBody>
          <a:bodyPr/>
          <a:lstStyle/>
          <a:p>
            <a:r>
              <a:rPr lang="sv-SE" sz="1900" dirty="0">
                <a:solidFill>
                  <a:srgbClr val="FF0000"/>
                </a:solidFill>
                <a:latin typeface="Calibri" panose="020F0502020204030204" pitchFamily="34" charset="0"/>
                <a:ea typeface="Calibri" panose="020F0502020204030204" pitchFamily="34" charset="0"/>
              </a:rPr>
              <a:t>De lokala elnäten brukar delas upp i lågspänning (400/230 V) och högspänning (oftast 10–20 kV). Lågspänningsnäten i Sverige består av 48 000 km luftledning och 282 000 km jordkabel. Det lokala högspänningsnätet, även kallat mellanspänningsnätet, består av 66 00 km luftledning och 144 000 km jordkabel. Till lågspänningsnätet är 5,6 miljoner </a:t>
            </a:r>
            <a:r>
              <a:rPr lang="sv-SE" sz="1900" dirty="0" err="1">
                <a:solidFill>
                  <a:srgbClr val="FF0000"/>
                </a:solidFill>
                <a:latin typeface="Calibri" panose="020F0502020204030204" pitchFamily="34" charset="0"/>
                <a:ea typeface="Calibri" panose="020F0502020204030204" pitchFamily="34" charset="0"/>
              </a:rPr>
              <a:t>elanvändare</a:t>
            </a:r>
            <a:r>
              <a:rPr lang="sv-SE" sz="1900" dirty="0">
                <a:solidFill>
                  <a:srgbClr val="FF0000"/>
                </a:solidFill>
                <a:latin typeface="Calibri" panose="020F0502020204030204" pitchFamily="34" charset="0"/>
                <a:ea typeface="Calibri" panose="020F0502020204030204" pitchFamily="34" charset="0"/>
              </a:rPr>
              <a:t> anslutna och till högspänningsnäten 8 000. </a:t>
            </a:r>
          </a:p>
          <a:p>
            <a:r>
              <a:rPr lang="sv-SE" sz="1900" dirty="0">
                <a:solidFill>
                  <a:srgbClr val="FF0000"/>
                </a:solidFill>
                <a:latin typeface="Calibri" panose="020F0502020204030204" pitchFamily="34" charset="0"/>
                <a:ea typeface="Calibri" panose="020F0502020204030204" pitchFamily="34" charset="0"/>
              </a:rPr>
              <a:t>Regionnätet ägs till stor del av tre företag. </a:t>
            </a:r>
            <a:r>
              <a:rPr lang="sv-SE" sz="1900" dirty="0" err="1">
                <a:solidFill>
                  <a:srgbClr val="FF0000"/>
                </a:solidFill>
                <a:latin typeface="Calibri" panose="020F0502020204030204" pitchFamily="34" charset="0"/>
                <a:ea typeface="Calibri" panose="020F0502020204030204" pitchFamily="34" charset="0"/>
              </a:rPr>
              <a:t>Ledningslängden</a:t>
            </a:r>
            <a:r>
              <a:rPr lang="sv-SE" sz="1900" dirty="0">
                <a:solidFill>
                  <a:srgbClr val="FF0000"/>
                </a:solidFill>
                <a:latin typeface="Calibri" panose="020F0502020204030204" pitchFamily="34" charset="0"/>
                <a:ea typeface="Calibri" panose="020F0502020204030204" pitchFamily="34" charset="0"/>
              </a:rPr>
              <a:t> är cirka 30 000 km luftledning och 2 000 km jordkabel. </a:t>
            </a:r>
          </a:p>
          <a:p>
            <a:r>
              <a:rPr lang="sv-SE" sz="1900" dirty="0">
                <a:solidFill>
                  <a:srgbClr val="FF0000"/>
                </a:solidFill>
                <a:latin typeface="Calibri" panose="020F0502020204030204" pitchFamily="34" charset="0"/>
                <a:ea typeface="Calibri" panose="020F0502020204030204" pitchFamily="34" charset="0"/>
              </a:rPr>
              <a:t>Det svenska stamnätet ägs av Svenska kraftnät och består huvudsakligen av ledningar med en spänning på 400 kV och 220 </a:t>
            </a:r>
            <a:r>
              <a:rPr lang="sv-SE" sz="1900" dirty="0" err="1">
                <a:solidFill>
                  <a:srgbClr val="FF0000"/>
                </a:solidFill>
                <a:latin typeface="Calibri" panose="020F0502020204030204" pitchFamily="34" charset="0"/>
                <a:ea typeface="Calibri" panose="020F0502020204030204" pitchFamily="34" charset="0"/>
              </a:rPr>
              <a:t>kV.</a:t>
            </a:r>
            <a:r>
              <a:rPr lang="sv-SE" sz="1900" dirty="0">
                <a:solidFill>
                  <a:srgbClr val="FF0000"/>
                </a:solidFill>
                <a:latin typeface="Calibri" panose="020F0502020204030204" pitchFamily="34" charset="0"/>
                <a:ea typeface="Calibri" panose="020F0502020204030204" pitchFamily="34" charset="0"/>
              </a:rPr>
              <a:t> Stamnätets totala </a:t>
            </a:r>
            <a:r>
              <a:rPr lang="sv-SE" sz="1900" dirty="0" err="1">
                <a:solidFill>
                  <a:srgbClr val="FF0000"/>
                </a:solidFill>
                <a:latin typeface="Calibri" panose="020F0502020204030204" pitchFamily="34" charset="0"/>
                <a:ea typeface="Calibri" panose="020F0502020204030204" pitchFamily="34" charset="0"/>
              </a:rPr>
              <a:t>ledningslängd</a:t>
            </a:r>
            <a:r>
              <a:rPr lang="sv-SE" sz="1900" dirty="0">
                <a:solidFill>
                  <a:srgbClr val="FF0000"/>
                </a:solidFill>
                <a:latin typeface="Calibri" panose="020F0502020204030204" pitchFamily="34" charset="0"/>
                <a:ea typeface="Calibri" panose="020F0502020204030204" pitchFamily="34" charset="0"/>
              </a:rPr>
              <a:t> är 15 000 km luftledning och 2000 km jordkabel. Totalt omfattar det svenska elnätet 589 000 km, varav 428 000 km är jordkabel. Om det gick att sträcka ut det svenska elnätet i en enda lång ledning skulle det räcka drygt 14,7 varv runt jorden (källa: Energimarknadsinspektionen).</a:t>
            </a:r>
            <a:endParaRPr lang="sv-SE" sz="1900" dirty="0">
              <a:latin typeface="Calibri" panose="020F0502020204030204" pitchFamily="34" charset="0"/>
              <a:ea typeface="Calibri" panose="020F0502020204030204" pitchFamily="34" charset="0"/>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Light" panose="020F0302020204030204" pitchFamily="34" charset="0"/>
                <a:cs typeface="Calibri Light" panose="020F0302020204030204" pitchFamily="34" charset="0"/>
              </a:rPr>
              <a:t>I ställverk och strömbrytare används växthusgasen SF6 (</a:t>
            </a:r>
            <a:r>
              <a:rPr lang="sv-SE" dirty="0" err="1">
                <a:ea typeface="Calibri Light" panose="020F0302020204030204" pitchFamily="34" charset="0"/>
                <a:cs typeface="Calibri Light" panose="020F0302020204030204" pitchFamily="34" charset="0"/>
              </a:rPr>
              <a:t>Svavelhexafluorid</a:t>
            </a:r>
            <a:r>
              <a:rPr lang="sv-SE" dirty="0">
                <a:ea typeface="Calibri Light" panose="020F0302020204030204" pitchFamily="34" charset="0"/>
                <a:cs typeface="Calibri Light" panose="020F0302020204030204" pitchFamily="34" charset="0"/>
              </a:rPr>
              <a:t>) som </a:t>
            </a:r>
            <a:r>
              <a:rPr lang="sv-SE" dirty="0" err="1">
                <a:ea typeface="Calibri Light" panose="020F0302020204030204" pitchFamily="34" charset="0"/>
                <a:cs typeface="Calibri Light" panose="020F0302020204030204" pitchFamily="34" charset="0"/>
              </a:rPr>
              <a:t>isolergas</a:t>
            </a:r>
            <a:r>
              <a:rPr lang="sv-SE" dirty="0">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Läckaget har successivt minskat med undantag för en liten ökning år 2019. Vad detta beror på är inte klarlagt men det är troligtvis en enskild händelse. Samtidigt har den totala användningen av SF6 ökat på grund av omfattande utbyggnad och reinvesteringar i elnäten.</a:t>
            </a:r>
            <a:endParaRPr lang="sv-SE" dirty="0">
              <a:ea typeface="Calibri Light" panose="020F03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dirty="0"/>
          </a:p>
        </p:txBody>
      </p:sp>
    </p:spTree>
    <p:extLst>
      <p:ext uri="{BB962C8B-B14F-4D97-AF65-F5344CB8AC3E}">
        <p14:creationId xmlns:p14="http://schemas.microsoft.com/office/powerpoint/2010/main" val="375194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Fjärrvärmens bränsletillförsel år 2019. Vad de olika sektorerna består av förklaras i nästa bild.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600371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latin typeface="+mn-lt"/>
              </a:rPr>
              <a:t>Fördelningen av bränslen till fjärrvärmen år 2019 i fyra huvudkategorier. </a:t>
            </a:r>
            <a:r>
              <a:rPr lang="sv-SE" dirty="0">
                <a:ea typeface="Calibri" panose="020F0502020204030204" pitchFamily="34" charset="0"/>
              </a:rPr>
              <a:t>De vanligaste bränslena till fjärrvärmeproduktion är </a:t>
            </a:r>
            <a:r>
              <a:rPr lang="sv-SE" dirty="0" err="1">
                <a:ea typeface="Calibri" panose="020F0502020204030204" pitchFamily="34" charset="0"/>
              </a:rPr>
              <a:t>grot</a:t>
            </a:r>
            <a:r>
              <a:rPr lang="sv-SE" dirty="0">
                <a:ea typeface="Calibri" panose="020F0502020204030204" pitchFamily="34" charset="0"/>
              </a:rPr>
              <a:t>, sågspån, bark och träflis – så kallade sekundära biobränslen, som är förnybara bränslen</a:t>
            </a:r>
            <a:r>
              <a:rPr lang="sv-SE" dirty="0">
                <a:solidFill>
                  <a:srgbClr val="111111"/>
                </a:solidFill>
              </a:rPr>
              <a:t>. Näst största bränsle är avfall som är ett återvunnet bränsle.</a:t>
            </a:r>
            <a:endParaRPr lang="sv-SE" dirty="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Tillförda bränslen till fjärrvärmen år 2019 uttryckta i energi, GWh, (Gigawattimmar = miljoner kilowattimmar, 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183565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Här syns den kraftiga nedgången i användningen av fossila bränslen i fjärrvärmen tydligt samtidigt som förnybar och återvunnen energi ökat. Koldioxidutsläppen har samtidigt minskat lika kraftigt. Från att på 1980-talet ha legat på cirka 325 gram koldioxid per kWh låg utsläppen år 2019 på knappt 60 g koldioxid per kWh.</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427419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En variant av föregående bild med mer detaljerad uppdelning i bränslen. I gruppen ”övrigt” ingår främst rökgaskondensering – även el till elpannor, </a:t>
            </a:r>
            <a:r>
              <a:rPr lang="sv-SE" dirty="0" err="1"/>
              <a:t>deponigas</a:t>
            </a:r>
            <a:r>
              <a:rPr lang="sv-SE" dirty="0"/>
              <a:t>, rötgas och </a:t>
            </a:r>
            <a:r>
              <a:rPr lang="sv-SE" dirty="0" err="1"/>
              <a:t>avfallsgas</a:t>
            </a:r>
            <a:r>
              <a:rPr lang="sv-SE" dirty="0"/>
              <a:t> samt </a:t>
            </a:r>
            <a:r>
              <a:rPr lang="sv-SE" dirty="0" err="1"/>
              <a:t>bioolja</a:t>
            </a:r>
            <a:r>
              <a:rPr lang="sv-SE" dirty="0"/>
              <a:t> och </a:t>
            </a:r>
            <a:r>
              <a:rPr lang="sv-SE" dirty="0" err="1"/>
              <a:t>tallbeckolja</a:t>
            </a:r>
            <a:r>
              <a:rPr lang="sv-SE" dirty="0"/>
              <a:t>.</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dirty="0"/>
          </a:p>
        </p:txBody>
      </p:sp>
    </p:spTree>
    <p:extLst>
      <p:ext uri="{BB962C8B-B14F-4D97-AF65-F5344CB8AC3E}">
        <p14:creationId xmlns:p14="http://schemas.microsoft.com/office/powerpoint/2010/main" val="26762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De olika kraftslagens utbyggnad i elsystemet från 1950, här visade som producerad elenergi per år i TWh (Terawattimmar = miljarder kilowattimmar, kWh). Utbyggnaden startade tidigare. Vattenkraften dominerade i början och kompletterades först med kondenskraft i bränsleeldade anläggningar med fossila bränslen. Mottryckskraft är kraftvärmeanläggningar i fjärrvärme och industri som både ger värme och el. De använder idag främst biobränslen. Kärnkraften byggdes ut till mitten av 80-talet. Vindkraften byggs numera ut kraftigt och solkraften har också inlett sin utbyggnad. Solelproduktionen syns dock knappt fortfarande.</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3799805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7567">
              <a:defRPr/>
            </a:pPr>
            <a:r>
              <a:rPr lang="sv-SE" dirty="0">
                <a:highlight>
                  <a:srgbClr val="FFFF00"/>
                </a:highlight>
                <a:ea typeface="Calibri" panose="020F0502020204030204" pitchFamily="34" charset="0"/>
              </a:rPr>
              <a:t>Sedan 1980 har fjärrvärmes klimatutsläpp minskat kraftigt med 82 procent medan fjärrvärmeleveranserna har ökat med 63 procent under samma period. Samtidigt har fjärrvärme bidragit till att u</a:t>
            </a:r>
            <a:r>
              <a:rPr lang="sv-SE" dirty="0">
                <a:ea typeface="Calibri" panose="020F0502020204030204" pitchFamily="34" charset="0"/>
              </a:rPr>
              <a:t>tsläppen av växthusgaser från egen uppvärmning av bostäder och lokaler minskat kraftigt. Minskningen beror på att egen uppvärmning med olja har ersatts av främst fjärrvärme och värmepumpar, bland annat beroende på ökade skatter och oljepris. Denna omställning har bidragit mest till minskningen av Sveriges totala växthusgasutsläpp. Även övergång till elvärme var viktigt för utfasningen av olja, framförallt under perioden 1970–1990 då kärnkraften byggdes ut.</a:t>
            </a:r>
          </a:p>
          <a:p>
            <a:pPr defTabSz="93756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35</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666666"/>
                </a:solidFill>
                <a:effectLst/>
                <a:latin typeface="+mn-lt"/>
              </a:rPr>
              <a:t>Fjärrvärmens leveranser från 1996 i röd kurva. Fjärrvärmens årsanvändning </a:t>
            </a:r>
            <a:r>
              <a:rPr lang="sv-SE" b="0" i="0" u="none" strike="noStrike" dirty="0" err="1">
                <a:solidFill>
                  <a:srgbClr val="666666"/>
                </a:solidFill>
                <a:effectLst/>
                <a:latin typeface="+mn-lt"/>
              </a:rPr>
              <a:t>graddagskorrigeras</a:t>
            </a:r>
            <a:r>
              <a:rPr lang="sv-SE" b="0" i="0" u="none" strike="noStrike" dirty="0">
                <a:solidFill>
                  <a:srgbClr val="666666"/>
                </a:solidFill>
                <a:effectLst/>
                <a:latin typeface="+mn-lt"/>
              </a:rPr>
              <a:t> utifrån ett normalår (temperatur), där temperaturuppgifterna tas från SMHI. Därmed visas hur den verkliga fjärrvärmeanvändningen skulle sett ut om temperaturen följt normalåret. Där den röda kurvan ligger under den grå har temperaturen varit varmare än under normalåret. År 2010 var till exempel ett kallt år.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7153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En mer detaljerad kurva över minskningen av koldioxidutsläppen inom fjärrvärmen från år 1980.</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37</a:t>
            </a:fld>
            <a:endParaRPr lang="sv-SE" dirty="0"/>
          </a:p>
        </p:txBody>
      </p:sp>
    </p:spTree>
    <p:extLst>
      <p:ext uri="{BB962C8B-B14F-4D97-AF65-F5344CB8AC3E}">
        <p14:creationId xmlns:p14="http://schemas.microsoft.com/office/powerpoint/2010/main" val="306068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414338"/>
            <a:ext cx="2836863" cy="1595437"/>
          </a:xfrm>
        </p:spPr>
      </p:sp>
      <p:sp>
        <p:nvSpPr>
          <p:cNvPr id="3" name="Notes Placeholder 2"/>
          <p:cNvSpPr>
            <a:spLocks noGrp="1"/>
          </p:cNvSpPr>
          <p:nvPr>
            <p:ph type="body" idx="1"/>
          </p:nvPr>
        </p:nvSpPr>
        <p:spPr/>
        <p:txBody>
          <a:bodyPr/>
          <a:lstStyle/>
          <a:p>
            <a:pPr defTabSz="937567">
              <a:defRPr/>
            </a:pPr>
            <a:r>
              <a:rPr lang="sv-SE" dirty="0"/>
              <a:t>För att få en uppfattning om fjärrvärmenätets storlek kan några liknelser göras. Här räknas medlemmar i Energiföretagen Sverige in. Fjärrvärmenäten skiljer sig från elnäten på en väsentlig punkt i och med att fjärrvärmenäten är lokala och alltså inte rikstäckande på samma sätt som elnäten.</a:t>
            </a:r>
          </a:p>
          <a:p>
            <a:pPr defTabSz="937567">
              <a:defRPr/>
            </a:pPr>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38</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Överskådlig bild av genomsnittliga fjärrvärmepriser för tre olika boendeformer de tre senaste åren. Ju fler boende i huset desto lägre pris gäller i genomsnitt. Enheten MWh står för Megawattimme, vilket är 1 000 kWh. Till exempel motsvarar priset 832 kr/MWh år 2019 för större flerfamiljshus 83,2 öre/kWh.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39</a:t>
            </a:fld>
            <a:endParaRPr lang="sv-SE" dirty="0"/>
          </a:p>
        </p:txBody>
      </p:sp>
    </p:spTree>
    <p:extLst>
      <p:ext uri="{BB962C8B-B14F-4D97-AF65-F5344CB8AC3E}">
        <p14:creationId xmlns:p14="http://schemas.microsoft.com/office/powerpoint/2010/main" val="27157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En bild av fjärrkylans utbyggnad, där komfortkyla byggs ut, framför allt i kontorslokaler, butiker och vårdinrättningar. Det syns i mängden levererad fjärrkyla som har en ökande trend med toppar under varma perioder, som sommaren år 2018. </a:t>
            </a:r>
            <a:r>
              <a:rPr lang="sv-SE" dirty="0" err="1">
                <a:ea typeface="Calibri" panose="020F0502020204030204" pitchFamily="34" charset="0"/>
              </a:rPr>
              <a:t>Fjärrkylenäten</a:t>
            </a:r>
            <a:r>
              <a:rPr lang="sv-SE" dirty="0">
                <a:ea typeface="Calibri" panose="020F0502020204030204" pitchFamily="34" charset="0"/>
              </a:rPr>
              <a:t> byggs ut som bilden visar, men även fjärrvärmenäten kan tillsammans med värmepumpar utnyttjas för fjärrkyla där det passar. </a:t>
            </a:r>
          </a:p>
          <a:p>
            <a:pPr defTabSz="950976">
              <a:defRPr/>
            </a:pPr>
            <a:r>
              <a:rPr lang="sv-SE" dirty="0"/>
              <a:t>Edit: År 2022 korrigerades fjärrvärmens nätlängd bakåt då ett fel upptäckts.</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41</a:t>
            </a:fld>
            <a:endParaRPr lang="sv-SE" dirty="0"/>
          </a:p>
        </p:txBody>
      </p:sp>
    </p:spTree>
    <p:extLst>
      <p:ext uri="{BB962C8B-B14F-4D97-AF65-F5344CB8AC3E}">
        <p14:creationId xmlns:p14="http://schemas.microsoft.com/office/powerpoint/2010/main" val="249524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70241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166740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Sveriges territoriella utsläpp av koldioxid per capita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363343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Samma kraftslag som nyss men här visade som installerad el-effekt, ett mått på produktionsförmågan. Den verkliga elproduktionen beror sedan på hur många timmar om året som kraftkällan kan utnyttjas. 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 Vindkraften visar en brant stigning och solkraften syns också i sitt startskede. </a:t>
            </a:r>
            <a:r>
              <a:rPr lang="sv-SE" dirty="0">
                <a:latin typeface="Calibri" panose="020F0502020204030204" pitchFamily="34" charset="0"/>
              </a:rPr>
              <a:t>E</a:t>
            </a:r>
            <a:r>
              <a:rPr lang="sv-SE" dirty="0">
                <a:latin typeface="Calibri" panose="020F0502020204030204" pitchFamily="34" charset="0"/>
                <a:ea typeface="Calibri" panose="020F0502020204030204" pitchFamily="34" charset="0"/>
              </a:rPr>
              <a:t>nligt Energimyndighetens statistik var 15393 MW </a:t>
            </a:r>
            <a:r>
              <a:rPr lang="sv-SE" dirty="0" err="1">
                <a:latin typeface="Calibri" panose="020F0502020204030204" pitchFamily="34" charset="0"/>
                <a:ea typeface="Calibri" panose="020F0502020204030204" pitchFamily="34" charset="0"/>
              </a:rPr>
              <a:t>solel</a:t>
            </a:r>
            <a:r>
              <a:rPr lang="sv-SE" dirty="0">
                <a:latin typeface="Calibri" panose="020F0502020204030204" pitchFamily="34" charset="0"/>
                <a:ea typeface="Calibri" panose="020F0502020204030204" pitchFamily="34" charset="0"/>
              </a:rPr>
              <a:t> installerad 2021.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2607750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47</a:t>
            </a:fld>
            <a:endParaRPr lang="sv-SE" dirty="0"/>
          </a:p>
        </p:txBody>
      </p:sp>
    </p:spTree>
    <p:extLst>
      <p:ext uri="{BB962C8B-B14F-4D97-AF65-F5344CB8AC3E}">
        <p14:creationId xmlns:p14="http://schemas.microsoft.com/office/powerpoint/2010/main" val="1064781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dirty="0">
                <a:solidFill>
                  <a:srgbClr val="000000"/>
                </a:solidFill>
              </a:rPr>
              <a:t>Utsläppen per capita är låga i Sverige trots kallt klimat, hög andel elintensiv industri och liten befolkning. Ett land som Schweiz (nära Sverige i bilden) hade 2017 ett elsystem liknande Sveriges, </a:t>
            </a:r>
            <a:r>
              <a:rPr lang="sv-SE" dirty="0">
                <a:latin typeface="Calibri" panose="020F0502020204030204" pitchFamily="34" charset="0"/>
                <a:ea typeface="Calibri" panose="020F0502020204030204" pitchFamily="34" charset="0"/>
              </a:rPr>
              <a:t>uppbyggt kring vatten- och kärnkraft, </a:t>
            </a:r>
            <a:r>
              <a:rPr lang="sv-SE" dirty="0">
                <a:solidFill>
                  <a:srgbClr val="000000"/>
                </a:solidFill>
              </a:rPr>
              <a:t>och befolkning i samma storleksordning med hög BNP per capita.</a:t>
            </a:r>
          </a:p>
          <a:p>
            <a:r>
              <a:rPr lang="sv-SE" dirty="0">
                <a:solidFill>
                  <a:srgbClr val="000000"/>
                </a:solidFill>
              </a:rPr>
              <a:t>USA, Kanada och Australien ligger nära varandra i utsläppsdata. De är länder med stora tillgångar till fossila bränslen, som både använder dem inom landet och handlar med dem. </a:t>
            </a:r>
            <a:r>
              <a:rPr lang="sv-SE" sz="1000" dirty="0">
                <a:solidFill>
                  <a:srgbClr val="000000"/>
                </a:solidFill>
              </a:rPr>
              <a:t>Luxemburg har liten befolkning och höga utsläpp per capita. En bidragande orsak till utsläppen är låga skatter på drivmedel som lett till ökad tankning av fordon från andra länder. Dessa utsläpp räknas in i Luxemburgs statistik då drivmedlet sålts där.</a:t>
            </a: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48</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14298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50</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Utbyggnad av installerad el-effekt visad på annat sätt än i föregående diagram.</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dirty="0"/>
          </a:p>
        </p:txBody>
      </p:sp>
    </p:spTree>
    <p:extLst>
      <p:ext uri="{BB962C8B-B14F-4D97-AF65-F5344CB8AC3E}">
        <p14:creationId xmlns:p14="http://schemas.microsoft.com/office/powerpoint/2010/main" val="196135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Värmekraft är elproduktion där bränslen eldas eller som i kärnkraften uranbränsle som skapar värme. Utvecklingen av bränsleanvändningen i övrig värmekraft (all värmekraft utöver kärnkraft) från år 2002 visas i bilden. Här ingår kraftvärmeverk som producerar el och samtidigt levererar värme till fjärrvärmesystem eller industrier. Dessutom kondenskraftverk och gasturbiner som bara producerar el och som idag är reservkraftverk. Användningen av biobränslen och avfall har ökat kraftigt i övrig värmekraft, medan de fossila bränslena minskat. I bränslegruppen ”övrigt” ingår ånga som avleds från industriprocesser och sådant som däck som inte räknas till vanligt avfall.</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7</a:t>
            </a:fld>
            <a:endParaRPr lang="sv-SE" dirty="0"/>
          </a:p>
        </p:txBody>
      </p:sp>
    </p:spTree>
    <p:extLst>
      <p:ext uri="{BB962C8B-B14F-4D97-AF65-F5344CB8AC3E}">
        <p14:creationId xmlns:p14="http://schemas.microsoft.com/office/powerpoint/2010/main" val="147175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Fördelningen av bränslen som eldats i kraftvärmeverk i fjärrvärmesystem år 2021, totalt producerades drygt 7,8 TWh. Här ingår även reservkraftverk (kondensanläggningar och gasturbiner) som står för en mycket låg andel av produktionen. 2019 producerades 0,3 TWh el med kol, år 2020 ynka 0,002 TWh och 2021 0,01 TWh. Kol syns inte längre i statistiken.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8</a:t>
            </a:fld>
            <a:endParaRPr lang="sv-SE" dirty="0"/>
          </a:p>
        </p:txBody>
      </p:sp>
    </p:spTree>
    <p:extLst>
      <p:ext uri="{BB962C8B-B14F-4D97-AF65-F5344CB8AC3E}">
        <p14:creationId xmlns:p14="http://schemas.microsoft.com/office/powerpoint/2010/main" val="284787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Fördelningen av bränslen som eldats i kraftvärmeverk i industrin. 7,5 TWh el producerades i industrin, det vill säga något mindre än kraftvärmen i fjärrvärmen gav. Den höga andelen biobränslen här beror på att det framför allt produceras kraftvärme i pappers- och massaindustrin, som har god tillgång till trädbränslen.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dirty="0"/>
          </a:p>
        </p:txBody>
      </p:sp>
    </p:spTree>
    <p:extLst>
      <p:ext uri="{BB962C8B-B14F-4D97-AF65-F5344CB8AC3E}">
        <p14:creationId xmlns:p14="http://schemas.microsoft.com/office/powerpoint/2010/main" val="20792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0976">
              <a:defRPr/>
            </a:pPr>
            <a:r>
              <a:rPr lang="sv-SE" dirty="0"/>
              <a:t>Sverige har en hög andel elintensiv industri jämfört med många andra länder. Även en hög andel elvärme som tillkom när kärnkraften togs i drift från början av 70-talet till mitten av 80-talet. Till elvärmen räknas även värmepumpar i hemmen. Hushållselen har ökat i takt med att fler apparater tillkommit i hemmen. </a:t>
            </a:r>
            <a:r>
              <a:rPr lang="sv-SE" dirty="0" err="1"/>
              <a:t>Driftel</a:t>
            </a:r>
            <a:r>
              <a:rPr lang="sv-SE" dirty="0"/>
              <a:t> omfattar el i kontor, skolor, affärer, sjukhus och gatubelysning samt tekniska servicetjänster som vattenverk. Transporter är spårbunden trafik. Fjärrvärmen använder el till utrustning och till värmepumpar som nyttjas i vissa fjärrvärmenät.</a:t>
            </a:r>
            <a:r>
              <a:rPr lang="sv-SE" sz="1000" dirty="0"/>
              <a:t> Överföringsförlusterna beror främst på värmeförluster i elnäten.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252611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1535-B85E-449B-8B6C-6D2592EF8A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AF465E-7CAC-4FDE-91A4-6A031499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77E3FFC-AF11-4122-A52C-4224B82EB4F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FE7E709-EEF8-4F1F-A9C4-4269FE3BE2C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B666C2-E08D-4000-8E7C-FB795118174C}"/>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402722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B6191-B848-4768-BC92-E5031FDF129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F3AFADF-86C2-4CB3-82AF-AAE61DB3CD9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0A5F8D-F504-44BD-B6AB-2C32CF20AE0B}"/>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5147003C-B39D-4F64-AD8B-1EA2B54F2F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614985-D401-46CE-AFF6-E66A02F60618}"/>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97817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F685F5-C65A-42AF-A142-648F770991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54296D-C9AB-475B-904A-E1E5718A3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E4FDEE4-D34C-4292-862F-2EF013C67F5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F10969F8-4E87-4E48-A71A-1889F875F7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9CC1A-0018-44B7-A34D-CE3BE10E6F0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647416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EBD9A5-914D-40B3-B52B-EEC8B9C3DB2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2A9B2A-8673-4615-B7B6-3C5939020A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5F522-4536-433A-8A5E-FC0321A66FE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33CA20-8619-4FF3-A92E-4A6B0DF3226D}"/>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A7B2F1FB-4DDC-434A-9660-CA3D811BD3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A001C8-879D-410B-BA66-3CF1F444DE04}"/>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28374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DC0C4-0D65-4141-9CF4-6CB90CCDDEF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447E24-08D8-434C-A2EA-C055C992E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65675B2-9E1F-4A8B-91C8-5E87B95B937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7034590-4836-4C72-BFB1-CB2076EAB1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66655ED-6F2D-4296-9998-2A93F761778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7896B71-F1D5-441F-A407-AA6E648BD0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A56F28FE-D4E9-46C6-B711-7F06F2AE040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29B3B20-F073-46C7-BC84-A1C26BD7E99E}"/>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81169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0EA3-FE37-4EBF-9068-EAE6FA82F1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09ED56E-16D5-4BDD-BDD1-0995D3070C13}"/>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E61525E8-78A3-4F67-99D9-7E3B40CB70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08CF3-C16E-4785-8E28-57205442B4F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09900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FDE6EE-2B8D-4034-A76C-08C5CDF92912}"/>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D34CF5C2-BBE0-4FAC-AEEF-AF8E820947D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407E272-E5F0-4AA7-A397-3CF4B9500810}"/>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001672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6E118-509A-44E5-AD77-D9BA49B8475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FCDE16-E88E-4B4D-8095-08AD81CD5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DDF8F8-B503-4145-A46A-DDDCAAE1A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41CF78-59D1-4EAA-A114-BE619727948F}"/>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9240AAB2-0EDF-458C-AC06-2C90B5DF70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1E2BB5-68AB-4BE3-970C-B8487C7B8CB3}"/>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985291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6AD05-E367-4367-83F6-832E6C84A6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A104D6-85E5-4A78-A900-06B172C63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3400BA-4827-451A-8504-36C6F35C6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2C137A0-2319-49F5-AAE2-657251A44002}"/>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BAF6BA2-C425-4191-BC2E-E83F2E267D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6BBC3C-437A-48A0-A836-10AF496588A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71140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7CF1D-8CA7-4C01-92A6-1F2946867E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3054FD-2E29-4AAD-8BFC-7EFCE59298E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478363-B34D-428D-B086-A238834623E3}"/>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99F0BDA-B93E-4FFA-9A6C-860AFF89EF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D1A6C-B306-4238-BF1C-538C22942246}"/>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77670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D6AD23-0C26-4621-A43A-CA5375C506D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4AC22C-1A0E-4769-B3C9-B0D77AD0A34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C22710-1790-4A53-9A8C-299E22F3F86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CA5E8FA9-7359-4DB3-9DA4-F832C72F87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1C219E-FB25-4887-91D1-E8983ADCFD2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51474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66" r:id="rId24"/>
    <p:sldLayoutId id="2147483967" r:id="rId25"/>
    <p:sldLayoutId id="2147483968" r:id="rId26"/>
    <p:sldLayoutId id="2147483969" r:id="rId27"/>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63596CF-3C09-4D24-9E4B-6E6F1E5C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43578-6CDC-413B-A8E4-33D71D56B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27500D-F695-4D37-839A-052ACC0E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C5B0226F-B1B5-4AB2-86FB-84C0E9FF8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5F8E0B2-B5DC-4AAE-B803-3CE36430C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E04B-0375-40C6-880D-32561BEBF4BE}" type="slidenum">
              <a:rPr lang="sv-SE" smtClean="0"/>
              <a:t>‹#›</a:t>
            </a:fld>
            <a:endParaRPr lang="sv-SE"/>
          </a:p>
        </p:txBody>
      </p:sp>
    </p:spTree>
    <p:extLst>
      <p:ext uri="{BB962C8B-B14F-4D97-AF65-F5344CB8AC3E}">
        <p14:creationId xmlns:p14="http://schemas.microsoft.com/office/powerpoint/2010/main" val="3602843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chart" Target="../charts/chart11.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sv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chart" Target="../charts/chart1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chart" Target="../charts/chart16.xml"/><Relationship Id="rId5" Type="http://schemas.openxmlformats.org/officeDocument/2006/relationships/tags" Target="../tags/tag23.xml"/><Relationship Id="rId10" Type="http://schemas.openxmlformats.org/officeDocument/2006/relationships/notesSlide" Target="../notesSlides/notesSlide18.xml"/><Relationship Id="rId4" Type="http://schemas.openxmlformats.org/officeDocument/2006/relationships/tags" Target="../tags/tag22.xml"/><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chart" Target="../charts/chart19.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chart" Target="../charts/chart21.xml"/><Relationship Id="rId5" Type="http://schemas.openxmlformats.org/officeDocument/2006/relationships/notesSlide" Target="../notesSlides/notesSlide24.xml"/><Relationship Id="rId4"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2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chart" Target="../charts/chart24.xml"/><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chart" Target="../charts/chart26.xml"/><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chart" Target="../charts/chart27.xml"/><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chart" Target="../charts/chart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chart" Target="../charts/chart29.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chart" Target="../charts/chart31.xml"/><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chart" Target="../charts/chart32.xml"/><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chart" Target="../charts/chart3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chart" Target="../charts/chart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chart" Target="../charts/chart35.xml"/><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energiforetagen.se"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6.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909BD-FCE4-4D70-B04B-19D83A1B360C}"/>
              </a:ext>
            </a:extLst>
          </p:cNvPr>
          <p:cNvSpPr>
            <a:spLocks noGrp="1"/>
          </p:cNvSpPr>
          <p:nvPr>
            <p:ph type="ctrTitle"/>
          </p:nvPr>
        </p:nvSpPr>
        <p:spPr/>
        <p:txBody>
          <a:bodyPr/>
          <a:lstStyle/>
          <a:p>
            <a:r>
              <a:rPr lang="sv-SE" dirty="0"/>
              <a:t>Energiåret 2021</a:t>
            </a:r>
          </a:p>
        </p:txBody>
      </p:sp>
    </p:spTree>
    <p:extLst>
      <p:ext uri="{BB962C8B-B14F-4D97-AF65-F5344CB8AC3E}">
        <p14:creationId xmlns:p14="http://schemas.microsoft.com/office/powerpoint/2010/main" val="344024953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DB92E-A7A6-40C8-A105-801A71FFC133}"/>
              </a:ext>
            </a:extLst>
          </p:cNvPr>
          <p:cNvSpPr>
            <a:spLocks noGrp="1"/>
          </p:cNvSpPr>
          <p:nvPr>
            <p:ph type="title"/>
          </p:nvPr>
        </p:nvSpPr>
        <p:spPr/>
        <p:txBody>
          <a:bodyPr/>
          <a:lstStyle/>
          <a:p>
            <a:r>
              <a:rPr lang="sv-SE" dirty="0"/>
              <a:t>Elanvändningen fördelad på olika användare</a:t>
            </a:r>
            <a:br>
              <a:rPr lang="sv-SE" dirty="0"/>
            </a:br>
            <a:r>
              <a:rPr lang="sv-SE" sz="2400" dirty="0"/>
              <a:t>1970-2020</a:t>
            </a:r>
            <a:endParaRPr lang="sv-SE" dirty="0"/>
          </a:p>
        </p:txBody>
      </p:sp>
      <p:sp>
        <p:nvSpPr>
          <p:cNvPr id="3" name="Platshållare för text 2">
            <a:extLst>
              <a:ext uri="{FF2B5EF4-FFF2-40B4-BE49-F238E27FC236}">
                <a16:creationId xmlns:a16="http://schemas.microsoft.com/office/drawing/2014/main" id="{AB86245A-6A45-438D-9332-305CF9BF55F0}"/>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9C7F3233-81CC-4255-BDA0-705C48AD327D}"/>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E8BC0867-73F9-4076-BD7C-31EE83F8008A}"/>
              </a:ext>
            </a:extLst>
          </p:cNvPr>
          <p:cNvSpPr>
            <a:spLocks noGrp="1"/>
          </p:cNvSpPr>
          <p:nvPr>
            <p:ph type="sldNum" sz="quarter" idx="21"/>
          </p:nvPr>
        </p:nvSpPr>
        <p:spPr/>
        <p:txBody>
          <a:bodyPr/>
          <a:lstStyle/>
          <a:p>
            <a:pPr>
              <a:defRPr/>
            </a:pPr>
            <a:fld id="{30D2372E-50D1-4AC7-942F-EA3CFDEB5908}" type="slidenum">
              <a:rPr lang="sv-SE" smtClean="0"/>
              <a:pPr>
                <a:defRPr/>
              </a:pPr>
              <a:t>11</a:t>
            </a:fld>
            <a:endParaRPr lang="sv-SE" dirty="0"/>
          </a:p>
        </p:txBody>
      </p:sp>
      <p:sp>
        <p:nvSpPr>
          <p:cNvPr id="8" name="TextBox 8">
            <a:extLst>
              <a:ext uri="{FF2B5EF4-FFF2-40B4-BE49-F238E27FC236}">
                <a16:creationId xmlns:a16="http://schemas.microsoft.com/office/drawing/2014/main" id="{15F951C6-6F36-4623-9091-C28925182550}"/>
              </a:ext>
            </a:extLst>
          </p:cNvPr>
          <p:cNvSpPr txBox="1"/>
          <p:nvPr>
            <p:custDataLst>
              <p:tags r:id="rId1"/>
            </p:custDataLst>
          </p:nvPr>
        </p:nvSpPr>
        <p:spPr>
          <a:xfrm>
            <a:off x="614188" y="1862507"/>
            <a:ext cx="1084439" cy="341632"/>
          </a:xfrm>
          <a:prstGeom prst="rect">
            <a:avLst/>
          </a:prstGeom>
          <a:noFill/>
        </p:spPr>
        <p:txBody>
          <a:bodyPr wrap="square" rtlCol="0">
            <a:spAutoFit/>
          </a:bodyPr>
          <a:lstStyle/>
          <a:p>
            <a:pPr>
              <a:lnSpc>
                <a:spcPct val="90000"/>
              </a:lnSpc>
              <a:spcBef>
                <a:spcPts val="600"/>
              </a:spcBef>
            </a:pPr>
            <a:r>
              <a:rPr lang="sv-SE" dirty="0"/>
              <a:t>TWh</a:t>
            </a:r>
          </a:p>
        </p:txBody>
      </p:sp>
      <p:pic>
        <p:nvPicPr>
          <p:cNvPr id="9" name="Graphic 7">
            <a:extLst>
              <a:ext uri="{FF2B5EF4-FFF2-40B4-BE49-F238E27FC236}">
                <a16:creationId xmlns:a16="http://schemas.microsoft.com/office/drawing/2014/main" id="{7E3DDB74-26E0-44D4-8ABD-C6B181E266E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422072" y="786200"/>
            <a:ext cx="1137978" cy="2587326"/>
          </a:xfrm>
          <a:prstGeom prst="rect">
            <a:avLst/>
          </a:prstGeom>
        </p:spPr>
      </p:pic>
      <p:grpSp>
        <p:nvGrpSpPr>
          <p:cNvPr id="10" name="Group 16">
            <a:extLst>
              <a:ext uri="{FF2B5EF4-FFF2-40B4-BE49-F238E27FC236}">
                <a16:creationId xmlns:a16="http://schemas.microsoft.com/office/drawing/2014/main" id="{AEF2F2F3-D8BB-4B3B-A497-FB606E84094A}"/>
              </a:ext>
            </a:extLst>
          </p:cNvPr>
          <p:cNvGrpSpPr/>
          <p:nvPr/>
        </p:nvGrpSpPr>
        <p:grpSpPr>
          <a:xfrm>
            <a:off x="10047311" y="1866139"/>
            <a:ext cx="1336114" cy="609123"/>
            <a:chOff x="10081120" y="1862507"/>
            <a:chExt cx="1336114" cy="609123"/>
          </a:xfrm>
        </p:grpSpPr>
        <p:cxnSp>
          <p:nvCxnSpPr>
            <p:cNvPr id="11" name="Straight Connector 14">
              <a:extLst>
                <a:ext uri="{FF2B5EF4-FFF2-40B4-BE49-F238E27FC236}">
                  <a16:creationId xmlns:a16="http://schemas.microsoft.com/office/drawing/2014/main" id="{46ADC801-45AA-4F16-8A40-1DDFE6424CCA}"/>
                </a:ext>
              </a:extLst>
            </p:cNvPr>
            <p:cNvCxnSpPr>
              <a:cxnSpLocks/>
            </p:cNvCxnSpPr>
            <p:nvPr/>
          </p:nvCxnSpPr>
          <p:spPr>
            <a:xfrm flipH="1">
              <a:off x="10081120" y="2164379"/>
              <a:ext cx="610059"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9D0B2E0E-3A28-4A31-A452-F85EEC9470A3}"/>
                </a:ext>
              </a:extLst>
            </p:cNvPr>
            <p:cNvGrpSpPr/>
            <p:nvPr/>
          </p:nvGrpSpPr>
          <p:grpSpPr>
            <a:xfrm rot="5400000">
              <a:off x="10735515" y="1789911"/>
              <a:ext cx="609123" cy="754315"/>
              <a:chOff x="9936824" y="2972135"/>
              <a:chExt cx="1099904" cy="1362079"/>
            </a:xfrm>
          </p:grpSpPr>
          <p:sp>
            <p:nvSpPr>
              <p:cNvPr id="13" name="Freeform: Shape 11">
                <a:extLst>
                  <a:ext uri="{FF2B5EF4-FFF2-40B4-BE49-F238E27FC236}">
                    <a16:creationId xmlns:a16="http://schemas.microsoft.com/office/drawing/2014/main" id="{9436D200-BD46-4547-AD72-D5ED4322A45B}"/>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6BEF5904-9511-4B84-9755-384A9763F26C}"/>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sp>
        <p:nvSpPr>
          <p:cNvPr id="20" name="Rektangel 19">
            <a:extLst>
              <a:ext uri="{FF2B5EF4-FFF2-40B4-BE49-F238E27FC236}">
                <a16:creationId xmlns:a16="http://schemas.microsoft.com/office/drawing/2014/main" id="{D56FC361-E489-40BC-8448-3CFCEC342140}"/>
              </a:ext>
            </a:extLst>
          </p:cNvPr>
          <p:cNvSpPr/>
          <p:nvPr/>
        </p:nvSpPr>
        <p:spPr>
          <a:xfrm>
            <a:off x="7464634" y="5323282"/>
            <a:ext cx="867264" cy="1752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solidFill>
                <a:schemeClr val="tx1"/>
              </a:solidFill>
            </a:endParaRPr>
          </a:p>
        </p:txBody>
      </p:sp>
      <p:graphicFrame>
        <p:nvGraphicFramePr>
          <p:cNvPr id="18" name="Diagram 9">
            <a:extLst>
              <a:ext uri="{FF2B5EF4-FFF2-40B4-BE49-F238E27FC236}">
                <a16:creationId xmlns:a16="http://schemas.microsoft.com/office/drawing/2014/main" id="{00000000-0008-0000-0E00-000005000000}"/>
              </a:ext>
            </a:extLst>
          </p:cNvPr>
          <p:cNvGraphicFramePr>
            <a:graphicFrameLocks noGrp="1"/>
          </p:cNvGraphicFramePr>
          <p:nvPr>
            <p:ph sz="quarter" idx="22"/>
            <p:extLst>
              <p:ext uri="{D42A27DB-BD31-4B8C-83A1-F6EECF244321}">
                <p14:modId xmlns:p14="http://schemas.microsoft.com/office/powerpoint/2010/main" val="23163617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230930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dirty="0"/>
              <a:t>Elanvändningen fördelad på olika användare 2020</a:t>
            </a:r>
            <a:br>
              <a:rPr lang="sv-SE" dirty="0"/>
            </a:br>
            <a:r>
              <a:rPr lang="sv-SE" sz="2400" dirty="0"/>
              <a:t>TWh</a:t>
            </a:r>
            <a:endParaRPr lang="sv-SE"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FE3B959E-CEF8-48D8-A123-29DC0394D259}"/>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graphicFrame>
        <p:nvGraphicFramePr>
          <p:cNvPr id="10" name="Chart 2">
            <a:extLst>
              <a:ext uri="{FF2B5EF4-FFF2-40B4-BE49-F238E27FC236}">
                <a16:creationId xmlns:a16="http://schemas.microsoft.com/office/drawing/2014/main" id="{00000000-0008-0000-0F00-000003000000}"/>
              </a:ext>
            </a:extLst>
          </p:cNvPr>
          <p:cNvGraphicFramePr>
            <a:graphicFrameLocks noGrp="1"/>
          </p:cNvGraphicFramePr>
          <p:nvPr>
            <p:ph sz="quarter" idx="24"/>
            <p:extLst>
              <p:ext uri="{D42A27DB-BD31-4B8C-83A1-F6EECF244321}">
                <p14:modId xmlns:p14="http://schemas.microsoft.com/office/powerpoint/2010/main" val="1580954340"/>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dirty="0"/>
              <a:t>Elanvändningen fördelad på olika användare 2020</a:t>
            </a:r>
            <a:br>
              <a:rPr lang="sv-SE" dirty="0"/>
            </a:br>
            <a:r>
              <a:rPr lang="sv-SE" sz="2400" dirty="0"/>
              <a:t>Procent</a:t>
            </a:r>
            <a:endParaRPr lang="sv-SE"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42F42D5C-324A-408A-B247-6A136D23CCD6}"/>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graphicFrame>
        <p:nvGraphicFramePr>
          <p:cNvPr id="10" name="Chart 2">
            <a:extLst>
              <a:ext uri="{FF2B5EF4-FFF2-40B4-BE49-F238E27FC236}">
                <a16:creationId xmlns:a16="http://schemas.microsoft.com/office/drawing/2014/main" id="{00000000-0008-0000-1000-000003000000}"/>
              </a:ext>
            </a:extLst>
          </p:cNvPr>
          <p:cNvGraphicFramePr>
            <a:graphicFrameLocks noGrp="1"/>
          </p:cNvGraphicFramePr>
          <p:nvPr>
            <p:ph sz="quarter" idx="24"/>
            <p:extLst>
              <p:ext uri="{D42A27DB-BD31-4B8C-83A1-F6EECF244321}">
                <p14:modId xmlns:p14="http://schemas.microsoft.com/office/powerpoint/2010/main" val="2310237895"/>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CC8C-39F8-42D4-9EED-651C2CEC2720}"/>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24719C55-F904-4EAC-B076-9D67DA33466A}"/>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527A8DEE-8758-458C-A1DA-48951747CF06}"/>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678B0491-03FA-4333-A59C-350DD4FD1EFC}"/>
              </a:ext>
            </a:extLst>
          </p:cNvPr>
          <p:cNvSpPr>
            <a:spLocks noGrp="1"/>
          </p:cNvSpPr>
          <p:nvPr>
            <p:ph type="sldNum" sz="quarter" idx="21"/>
          </p:nvPr>
        </p:nvSpPr>
        <p:spPr/>
        <p:txBody>
          <a:bodyPr/>
          <a:lstStyle/>
          <a:p>
            <a:pPr>
              <a:defRPr/>
            </a:pPr>
            <a:fld id="{30D2372E-50D1-4AC7-942F-EA3CFDEB5908}" type="slidenum">
              <a:rPr lang="sv-SE" smtClean="0"/>
              <a:pPr>
                <a:defRPr/>
              </a:pPr>
              <a:t>14</a:t>
            </a:fld>
            <a:endParaRPr lang="sv-SE" dirty="0"/>
          </a:p>
        </p:txBody>
      </p:sp>
      <p:sp>
        <p:nvSpPr>
          <p:cNvPr id="12" name="TextBox 8">
            <a:extLst>
              <a:ext uri="{FF2B5EF4-FFF2-40B4-BE49-F238E27FC236}">
                <a16:creationId xmlns:a16="http://schemas.microsoft.com/office/drawing/2014/main" id="{BE8B14A1-97C5-433D-967A-9EA1843816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24" name="Freeform 5">
            <a:extLst>
              <a:ext uri="{FF2B5EF4-FFF2-40B4-BE49-F238E27FC236}">
                <a16:creationId xmlns:a16="http://schemas.microsoft.com/office/drawing/2014/main" id="{12C65CB0-606C-44DA-BB78-16CB69BBB160}"/>
              </a:ext>
            </a:extLst>
          </p:cNvPr>
          <p:cNvSpPr>
            <a:spLocks noEditPoints="1"/>
          </p:cNvSpPr>
          <p:nvPr>
            <p:custDataLst>
              <p:tags r:id="rId2"/>
            </p:custDataLst>
          </p:nvPr>
        </p:nvSpPr>
        <p:spPr bwMode="auto">
          <a:xfrm>
            <a:off x="9937404" y="394425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3" name="Diagram 9">
            <a:extLst>
              <a:ext uri="{FF2B5EF4-FFF2-40B4-BE49-F238E27FC236}">
                <a16:creationId xmlns:a16="http://schemas.microsoft.com/office/drawing/2014/main" id="{00000000-0008-0000-1100-000003000000}"/>
              </a:ext>
            </a:extLst>
          </p:cNvPr>
          <p:cNvGraphicFramePr>
            <a:graphicFrameLocks noGrp="1"/>
          </p:cNvGraphicFramePr>
          <p:nvPr>
            <p:ph sz="quarter" idx="22"/>
            <p:extLst>
              <p:ext uri="{D42A27DB-BD31-4B8C-83A1-F6EECF244321}">
                <p14:modId xmlns:p14="http://schemas.microsoft.com/office/powerpoint/2010/main" val="173102982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5539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17D24-B313-4D94-8AE2-74C89740F3A8}"/>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3E17AC93-5F4F-43E0-881E-C6949282A534}"/>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74EF81B-6EB5-4CC5-B2A6-E3718BAE2D6C}"/>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E10E8A1A-E9F7-4FFD-A3FE-39CFBDB7CAB0}"/>
              </a:ext>
            </a:extLst>
          </p:cNvPr>
          <p:cNvSpPr>
            <a:spLocks noGrp="1"/>
          </p:cNvSpPr>
          <p:nvPr>
            <p:ph type="sldNum" sz="quarter" idx="21"/>
          </p:nvPr>
        </p:nvSpPr>
        <p:spPr/>
        <p:txBody>
          <a:bodyPr/>
          <a:lstStyle/>
          <a:p>
            <a:pPr>
              <a:defRPr/>
            </a:pPr>
            <a:fld id="{30D2372E-50D1-4AC7-942F-EA3CFDEB5908}" type="slidenum">
              <a:rPr lang="sv-SE" smtClean="0"/>
              <a:pPr>
                <a:defRPr/>
              </a:pPr>
              <a:t>15</a:t>
            </a:fld>
            <a:endParaRPr lang="sv-SE" dirty="0"/>
          </a:p>
        </p:txBody>
      </p:sp>
      <p:sp>
        <p:nvSpPr>
          <p:cNvPr id="9" name="TextBox 8">
            <a:extLst>
              <a:ext uri="{FF2B5EF4-FFF2-40B4-BE49-F238E27FC236}">
                <a16:creationId xmlns:a16="http://schemas.microsoft.com/office/drawing/2014/main" id="{E6F060FA-B81C-4F95-AE96-B9C3EE3DFC73}"/>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a:t>
            </a:r>
          </a:p>
        </p:txBody>
      </p:sp>
      <p:sp>
        <p:nvSpPr>
          <p:cNvPr id="10" name="Freeform 5">
            <a:extLst>
              <a:ext uri="{FF2B5EF4-FFF2-40B4-BE49-F238E27FC236}">
                <a16:creationId xmlns:a16="http://schemas.microsoft.com/office/drawing/2014/main" id="{EA7438EC-9523-4E9A-81CE-F35514A7465C}"/>
              </a:ext>
            </a:extLst>
          </p:cNvPr>
          <p:cNvSpPr>
            <a:spLocks noEditPoints="1"/>
          </p:cNvSpPr>
          <p:nvPr>
            <p:custDataLst>
              <p:tags r:id="rId2"/>
            </p:custDataLst>
          </p:nvPr>
        </p:nvSpPr>
        <p:spPr bwMode="auto">
          <a:xfrm>
            <a:off x="10040252" y="200379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2" name="Diagram 9">
            <a:extLst>
              <a:ext uri="{FF2B5EF4-FFF2-40B4-BE49-F238E27FC236}">
                <a16:creationId xmlns:a16="http://schemas.microsoft.com/office/drawing/2014/main" id="{00000000-0008-0000-1200-000003000000}"/>
              </a:ext>
            </a:extLst>
          </p:cNvPr>
          <p:cNvGraphicFramePr>
            <a:graphicFrameLocks noGrp="1"/>
          </p:cNvGraphicFramePr>
          <p:nvPr>
            <p:ph sz="quarter" idx="22"/>
            <p:extLst>
              <p:ext uri="{D42A27DB-BD31-4B8C-83A1-F6EECF244321}">
                <p14:modId xmlns:p14="http://schemas.microsoft.com/office/powerpoint/2010/main" val="8651558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137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p:txBody>
          <a:bodyPr/>
          <a:lstStyle/>
          <a:p>
            <a:r>
              <a:rPr lang="sv-SE" dirty="0"/>
              <a:t>Elanvändning </a:t>
            </a:r>
            <a:r>
              <a:rPr lang="sv-SE" dirty="0">
                <a:latin typeface="Calibri" panose="020F0502020204030204" pitchFamily="34" charset="0"/>
                <a:cs typeface="Calibri" panose="020F0502020204030204" pitchFamily="34" charset="0"/>
              </a:rPr>
              <a:t>─</a:t>
            </a:r>
            <a:r>
              <a:rPr lang="sv-SE" dirty="0"/>
              <a:t> bostäder i Sverige 2020</a:t>
            </a:r>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D1C93458-FB2E-480B-9D40-4FF0C847730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graphicFrame>
        <p:nvGraphicFramePr>
          <p:cNvPr id="38" name="Diagram 9">
            <a:extLst>
              <a:ext uri="{FF2B5EF4-FFF2-40B4-BE49-F238E27FC236}">
                <a16:creationId xmlns:a16="http://schemas.microsoft.com/office/drawing/2014/main" id="{00000000-0008-0000-1300-000003000000}"/>
              </a:ext>
            </a:extLst>
          </p:cNvPr>
          <p:cNvGraphicFramePr>
            <a:graphicFrameLocks/>
          </p:cNvGraphicFramePr>
          <p:nvPr>
            <p:extLst>
              <p:ext uri="{D42A27DB-BD31-4B8C-83A1-F6EECF244321}">
                <p14:modId xmlns:p14="http://schemas.microsoft.com/office/powerpoint/2010/main" val="4099672525"/>
              </p:ext>
            </p:extLst>
          </p:nvPr>
        </p:nvGraphicFramePr>
        <p:xfrm>
          <a:off x="450000" y="1476000"/>
          <a:ext cx="5307527" cy="5033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Wh">
            <a:extLst>
              <a:ext uri="{FF2B5EF4-FFF2-40B4-BE49-F238E27FC236}">
                <a16:creationId xmlns:a16="http://schemas.microsoft.com/office/drawing/2014/main" id="{00000000-0008-0000-1300-000005000000}"/>
              </a:ext>
            </a:extLst>
          </p:cNvPr>
          <p:cNvGraphicFramePr>
            <a:graphicFrameLocks/>
          </p:cNvGraphicFramePr>
          <p:nvPr>
            <p:extLst>
              <p:ext uri="{D42A27DB-BD31-4B8C-83A1-F6EECF244321}">
                <p14:modId xmlns:p14="http://schemas.microsoft.com/office/powerpoint/2010/main" val="1005671753"/>
              </p:ext>
            </p:extLst>
          </p:nvPr>
        </p:nvGraphicFramePr>
        <p:xfrm>
          <a:off x="4680000" y="1476000"/>
          <a:ext cx="5307527" cy="50330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Elpris i Norden respektive Tyskland</a:t>
            </a:r>
            <a:br>
              <a:rPr lang="sv-SE" dirty="0"/>
            </a:br>
            <a:r>
              <a:rPr lang="sv-SE" sz="2400" dirty="0"/>
              <a:t>Veckogenomsnitt</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Nord Pool, EEX</a:t>
            </a:r>
          </a:p>
        </p:txBody>
      </p:sp>
      <p:sp>
        <p:nvSpPr>
          <p:cNvPr id="4" name="Platshållare för datum 3">
            <a:extLst>
              <a:ext uri="{FF2B5EF4-FFF2-40B4-BE49-F238E27FC236}">
                <a16:creationId xmlns:a16="http://schemas.microsoft.com/office/drawing/2014/main" id="{6E40948F-B145-498E-91A6-255FA69BE80A}"/>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18</a:t>
            </a:fld>
            <a:endParaRPr lang="sv-SE" dirty="0"/>
          </a:p>
        </p:txBody>
      </p:sp>
      <p:sp>
        <p:nvSpPr>
          <p:cNvPr id="9" name="TextBox 6">
            <a:extLst>
              <a:ext uri="{FF2B5EF4-FFF2-40B4-BE49-F238E27FC236}">
                <a16:creationId xmlns:a16="http://schemas.microsoft.com/office/drawing/2014/main" id="{D60EF4B4-C771-4313-B758-CF46CC162CA2}"/>
              </a:ext>
            </a:extLst>
          </p:cNvPr>
          <p:cNvSpPr txBox="1"/>
          <p:nvPr>
            <p:custDataLst>
              <p:tags r:id="rId1"/>
            </p:custDataLst>
          </p:nvPr>
        </p:nvSpPr>
        <p:spPr>
          <a:xfrm>
            <a:off x="602983" y="1442620"/>
            <a:ext cx="1183337" cy="341632"/>
          </a:xfrm>
          <a:prstGeom prst="rect">
            <a:avLst/>
          </a:prstGeom>
          <a:noFill/>
        </p:spPr>
        <p:txBody>
          <a:bodyPr wrap="none" rtlCol="0">
            <a:spAutoFit/>
          </a:bodyPr>
          <a:lstStyle/>
          <a:p>
            <a:pPr>
              <a:lnSpc>
                <a:spcPct val="90000"/>
              </a:lnSpc>
              <a:spcBef>
                <a:spcPts val="600"/>
              </a:spcBef>
            </a:pPr>
            <a:r>
              <a:rPr lang="sv-SE" dirty="0">
                <a:latin typeface="+mn-lt"/>
              </a:rPr>
              <a:t>EUR/MWh</a:t>
            </a:r>
          </a:p>
        </p:txBody>
      </p:sp>
      <p:grpSp>
        <p:nvGrpSpPr>
          <p:cNvPr id="10" name="Group 8">
            <a:extLst>
              <a:ext uri="{FF2B5EF4-FFF2-40B4-BE49-F238E27FC236}">
                <a16:creationId xmlns:a16="http://schemas.microsoft.com/office/drawing/2014/main" id="{B454582F-6D35-49C1-B85E-8B10B675C82D}"/>
              </a:ext>
            </a:extLst>
          </p:cNvPr>
          <p:cNvGrpSpPr/>
          <p:nvPr/>
        </p:nvGrpSpPr>
        <p:grpSpPr>
          <a:xfrm>
            <a:off x="9052205" y="2246117"/>
            <a:ext cx="2383699" cy="1068582"/>
            <a:chOff x="10058454" y="1862507"/>
            <a:chExt cx="1358780" cy="609123"/>
          </a:xfrm>
        </p:grpSpPr>
        <p:cxnSp>
          <p:nvCxnSpPr>
            <p:cNvPr id="11" name="Straight Connector 9">
              <a:extLst>
                <a:ext uri="{FF2B5EF4-FFF2-40B4-BE49-F238E27FC236}">
                  <a16:creationId xmlns:a16="http://schemas.microsoft.com/office/drawing/2014/main" id="{52C8F1C0-4235-4CF8-AD79-99864C372D11}"/>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2247D91E-0B9E-4ED1-918A-149B16BD6FBA}"/>
                </a:ext>
              </a:extLst>
            </p:cNvPr>
            <p:cNvGrpSpPr/>
            <p:nvPr/>
          </p:nvGrpSpPr>
          <p:grpSpPr>
            <a:xfrm rot="5400000">
              <a:off x="10735515" y="1789911"/>
              <a:ext cx="609123" cy="754315"/>
              <a:chOff x="9936824" y="2972135"/>
              <a:chExt cx="1099904" cy="1362079"/>
            </a:xfrm>
          </p:grpSpPr>
          <p:sp>
            <p:nvSpPr>
              <p:cNvPr id="13" name="Freeform: Shape 12">
                <a:extLst>
                  <a:ext uri="{FF2B5EF4-FFF2-40B4-BE49-F238E27FC236}">
                    <a16:creationId xmlns:a16="http://schemas.microsoft.com/office/drawing/2014/main" id="{45149EC5-BAFB-4807-B1AC-58EC130930AA}"/>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A867DD7-6B06-4AA3-A3F8-A234880AE713}"/>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graphicFrame>
        <p:nvGraphicFramePr>
          <p:cNvPr id="15" name="Diagram 14">
            <a:extLst>
              <a:ext uri="{FF2B5EF4-FFF2-40B4-BE49-F238E27FC236}">
                <a16:creationId xmlns:a16="http://schemas.microsoft.com/office/drawing/2014/main" id="{00000000-0008-0000-1400-000002000000}"/>
              </a:ext>
            </a:extLst>
          </p:cNvPr>
          <p:cNvGraphicFramePr>
            <a:graphicFrameLocks/>
          </p:cNvGraphicFramePr>
          <p:nvPr>
            <p:extLst>
              <p:ext uri="{D42A27DB-BD31-4B8C-83A1-F6EECF244321}">
                <p14:modId xmlns:p14="http://schemas.microsoft.com/office/powerpoint/2010/main" val="3952086845"/>
              </p:ext>
            </p:extLst>
          </p:nvPr>
        </p:nvGraphicFramePr>
        <p:xfrm>
          <a:off x="405331" y="1322388"/>
          <a:ext cx="10704078" cy="48098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17179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432A0-6FD3-4F62-9B80-4CA5D86ACB78}"/>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2022-04-04</a:t>
            </a:r>
          </a:p>
        </p:txBody>
      </p:sp>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dirty="0"/>
              <a:t>Systempriset Nord Pool 2021</a:t>
            </a:r>
            <a:br>
              <a:rPr lang="sv-SE" dirty="0"/>
            </a:br>
            <a:r>
              <a:rPr lang="sv-SE" sz="24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29" name="Group 28">
            <a:extLst>
              <a:ext uri="{FF2B5EF4-FFF2-40B4-BE49-F238E27FC236}">
                <a16:creationId xmlns:a16="http://schemas.microsoft.com/office/drawing/2014/main" id="{4860BC97-7789-4088-85AE-7344C7E767EC}"/>
              </a:ext>
            </a:extLst>
          </p:cNvPr>
          <p:cNvGrpSpPr/>
          <p:nvPr/>
        </p:nvGrpSpPr>
        <p:grpSpPr>
          <a:xfrm>
            <a:off x="4410878" y="1880211"/>
            <a:ext cx="2712120" cy="606983"/>
            <a:chOff x="1862770" y="1880211"/>
            <a:chExt cx="2712120" cy="606983"/>
          </a:xfrm>
        </p:grpSpPr>
        <p:sp>
          <p:nvSpPr>
            <p:cNvPr id="19" name="TextBox 18">
              <a:extLst>
                <a:ext uri="{FF2B5EF4-FFF2-40B4-BE49-F238E27FC236}">
                  <a16:creationId xmlns:a16="http://schemas.microsoft.com/office/drawing/2014/main" id="{24F67913-142E-420D-812F-FF67D41925F6}"/>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21" name="Freeform 5">
              <a:extLst>
                <a:ext uri="{FF2B5EF4-FFF2-40B4-BE49-F238E27FC236}">
                  <a16:creationId xmlns:a16="http://schemas.microsoft.com/office/drawing/2014/main" id="{9CA1D726-44DF-4087-BE09-9F21934287C3}"/>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27" name="Straight Arrow Connector 26">
            <a:extLst>
              <a:ext uri="{FF2B5EF4-FFF2-40B4-BE49-F238E27FC236}">
                <a16:creationId xmlns:a16="http://schemas.microsoft.com/office/drawing/2014/main" id="{4300DCED-F547-4067-B806-C65241385276}"/>
              </a:ext>
            </a:extLst>
          </p:cNvPr>
          <p:cNvCxnSpPr>
            <a:cxnSpLocks/>
          </p:cNvCxnSpPr>
          <p:nvPr/>
        </p:nvCxnSpPr>
        <p:spPr>
          <a:xfrm>
            <a:off x="576693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DF1C2D-F1EA-40B4-A5F7-2134193FA1DD}"/>
              </a:ext>
            </a:extLst>
          </p:cNvPr>
          <p:cNvCxnSpPr>
            <a:cxnSpLocks/>
          </p:cNvCxnSpPr>
          <p:nvPr/>
        </p:nvCxnSpPr>
        <p:spPr>
          <a:xfrm>
            <a:off x="9804135"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0F5B3C-E7AB-4D77-8D23-2B7276B308A8}"/>
              </a:ext>
            </a:extLst>
          </p:cNvPr>
          <p:cNvGrpSpPr/>
          <p:nvPr/>
        </p:nvGrpSpPr>
        <p:grpSpPr>
          <a:xfrm>
            <a:off x="8743569" y="1792641"/>
            <a:ext cx="2121131" cy="777493"/>
            <a:chOff x="7435295" y="1792641"/>
            <a:chExt cx="2121131" cy="777493"/>
          </a:xfrm>
        </p:grpSpPr>
        <p:sp>
          <p:nvSpPr>
            <p:cNvPr id="33" name="TextBox 32">
              <a:extLst>
                <a:ext uri="{FF2B5EF4-FFF2-40B4-BE49-F238E27FC236}">
                  <a16:creationId xmlns:a16="http://schemas.microsoft.com/office/drawing/2014/main" id="{262ACD8F-7AAA-4B90-B65A-6AC1274DC153}"/>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38" name="Graphic 37" descr="Clock">
              <a:extLst>
                <a:ext uri="{FF2B5EF4-FFF2-40B4-BE49-F238E27FC236}">
                  <a16:creationId xmlns:a16="http://schemas.microsoft.com/office/drawing/2014/main" id="{D921E82C-4D75-4018-9526-DBE224DAA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5295" y="1792641"/>
              <a:ext cx="777493" cy="777493"/>
            </a:xfrm>
            <a:prstGeom prst="rect">
              <a:avLst/>
            </a:prstGeom>
          </p:spPr>
        </p:pic>
      </p:grpSp>
      <p:sp>
        <p:nvSpPr>
          <p:cNvPr id="43" name="TextBox 42">
            <a:extLst>
              <a:ext uri="{FF2B5EF4-FFF2-40B4-BE49-F238E27FC236}">
                <a16:creationId xmlns:a16="http://schemas.microsoft.com/office/drawing/2014/main" id="{BB544DF2-D4B7-4618-992A-E83365710871}"/>
              </a:ext>
            </a:extLst>
          </p:cNvPr>
          <p:cNvSpPr txBox="1"/>
          <p:nvPr/>
        </p:nvSpPr>
        <p:spPr>
          <a:xfrm>
            <a:off x="4184872" y="3267525"/>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44" name="TextBox 43">
            <a:extLst>
              <a:ext uri="{FF2B5EF4-FFF2-40B4-BE49-F238E27FC236}">
                <a16:creationId xmlns:a16="http://schemas.microsoft.com/office/drawing/2014/main" id="{63DA5B25-CEAC-40B1-827D-CE6F0A2E37DD}"/>
              </a:ext>
            </a:extLst>
          </p:cNvPr>
          <p:cNvSpPr txBox="1"/>
          <p:nvPr/>
        </p:nvSpPr>
        <p:spPr>
          <a:xfrm>
            <a:off x="4247013" y="5159597"/>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sp>
        <p:nvSpPr>
          <p:cNvPr id="79" name="Rectangle 8">
            <a:extLst>
              <a:ext uri="{FF2B5EF4-FFF2-40B4-BE49-F238E27FC236}">
                <a16:creationId xmlns:a16="http://schemas.microsoft.com/office/drawing/2014/main" id="{00000000-0008-0000-1700-000002000000}"/>
              </a:ext>
            </a:extLst>
          </p:cNvPr>
          <p:cNvSpPr/>
          <p:nvPr/>
        </p:nvSpPr>
        <p:spPr>
          <a:xfrm>
            <a:off x="387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80" name="Rectangle 29">
            <a:extLst>
              <a:ext uri="{FF2B5EF4-FFF2-40B4-BE49-F238E27FC236}">
                <a16:creationId xmlns:a16="http://schemas.microsoft.com/office/drawing/2014/main" id="{00000000-0008-0000-1700-000007000000}"/>
              </a:ext>
            </a:extLst>
          </p:cNvPr>
          <p:cNvSpPr/>
          <p:nvPr/>
        </p:nvSpPr>
        <p:spPr>
          <a:xfrm>
            <a:off x="792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81" name="Group 28">
            <a:extLst>
              <a:ext uri="{FF2B5EF4-FFF2-40B4-BE49-F238E27FC236}">
                <a16:creationId xmlns:a16="http://schemas.microsoft.com/office/drawing/2014/main" id="{73B9FA88-C10D-4F03-847A-EF80D47C799E}"/>
              </a:ext>
            </a:extLst>
          </p:cNvPr>
          <p:cNvGrpSpPr/>
          <p:nvPr/>
        </p:nvGrpSpPr>
        <p:grpSpPr>
          <a:xfrm>
            <a:off x="4422614" y="1933167"/>
            <a:ext cx="2712120" cy="606983"/>
            <a:chOff x="1862770" y="1880211"/>
            <a:chExt cx="2712120" cy="606983"/>
          </a:xfrm>
        </p:grpSpPr>
        <p:sp>
          <p:nvSpPr>
            <p:cNvPr id="82" name="TextBox 18">
              <a:extLst>
                <a:ext uri="{FF2B5EF4-FFF2-40B4-BE49-F238E27FC236}">
                  <a16:creationId xmlns:a16="http://schemas.microsoft.com/office/drawing/2014/main" id="{21EB7B41-F908-4015-B8F8-1A605C99C18D}"/>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83" name="Freeform 5">
              <a:extLst>
                <a:ext uri="{FF2B5EF4-FFF2-40B4-BE49-F238E27FC236}">
                  <a16:creationId xmlns:a16="http://schemas.microsoft.com/office/drawing/2014/main" id="{B9553E38-DB7E-46F2-840E-CA3FC66C5E99}"/>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7" name="Group 38">
            <a:extLst>
              <a:ext uri="{FF2B5EF4-FFF2-40B4-BE49-F238E27FC236}">
                <a16:creationId xmlns:a16="http://schemas.microsoft.com/office/drawing/2014/main" id="{BDD7249A-2AA2-40FE-9679-D2980C481E07}"/>
              </a:ext>
            </a:extLst>
          </p:cNvPr>
          <p:cNvGrpSpPr/>
          <p:nvPr/>
        </p:nvGrpSpPr>
        <p:grpSpPr>
          <a:xfrm>
            <a:off x="8757551" y="1758028"/>
            <a:ext cx="2121131" cy="777493"/>
            <a:chOff x="7435295" y="1792641"/>
            <a:chExt cx="2121131" cy="777493"/>
          </a:xfrm>
        </p:grpSpPr>
        <p:sp>
          <p:nvSpPr>
            <p:cNvPr id="88" name="TextBox 32">
              <a:extLst>
                <a:ext uri="{FF2B5EF4-FFF2-40B4-BE49-F238E27FC236}">
                  <a16:creationId xmlns:a16="http://schemas.microsoft.com/office/drawing/2014/main" id="{4A16771E-4BFB-4CC7-9A9F-C8FCAA91B71D}"/>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89" name="Graphic 37" descr="Clock">
              <a:extLst>
                <a:ext uri="{FF2B5EF4-FFF2-40B4-BE49-F238E27FC236}">
                  <a16:creationId xmlns:a16="http://schemas.microsoft.com/office/drawing/2014/main" id="{38A42956-FC72-4459-9436-AF7A1BC8FF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5295" y="1792641"/>
              <a:ext cx="777493" cy="777493"/>
            </a:xfrm>
            <a:prstGeom prst="rect">
              <a:avLst/>
            </a:prstGeom>
          </p:spPr>
        </p:pic>
      </p:grpSp>
      <p:sp>
        <p:nvSpPr>
          <p:cNvPr id="90" name="TextBox 42">
            <a:extLst>
              <a:ext uri="{FF2B5EF4-FFF2-40B4-BE49-F238E27FC236}">
                <a16:creationId xmlns:a16="http://schemas.microsoft.com/office/drawing/2014/main" id="{226AE3F4-7956-45AE-B56F-CB5596EB9A1A}"/>
              </a:ext>
            </a:extLst>
          </p:cNvPr>
          <p:cNvSpPr txBox="1"/>
          <p:nvPr/>
        </p:nvSpPr>
        <p:spPr>
          <a:xfrm>
            <a:off x="4262194" y="3240866"/>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91" name="TextBox 43">
            <a:extLst>
              <a:ext uri="{FF2B5EF4-FFF2-40B4-BE49-F238E27FC236}">
                <a16:creationId xmlns:a16="http://schemas.microsoft.com/office/drawing/2014/main" id="{7662FC7E-1489-4D4A-8BFA-72FFEBB111A4}"/>
              </a:ext>
            </a:extLst>
          </p:cNvPr>
          <p:cNvSpPr txBox="1"/>
          <p:nvPr/>
        </p:nvSpPr>
        <p:spPr>
          <a:xfrm>
            <a:off x="4262194" y="5167723"/>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cxnSp>
        <p:nvCxnSpPr>
          <p:cNvPr id="92" name="Straight Arrow Connector 26">
            <a:extLst>
              <a:ext uri="{FF2B5EF4-FFF2-40B4-BE49-F238E27FC236}">
                <a16:creationId xmlns:a16="http://schemas.microsoft.com/office/drawing/2014/main" id="{AE9251C5-6380-4DC2-BB24-EC416CDE8A19}"/>
              </a:ext>
            </a:extLst>
          </p:cNvPr>
          <p:cNvCxnSpPr>
            <a:cxnSpLocks/>
          </p:cNvCxnSpPr>
          <p:nvPr/>
        </p:nvCxnSpPr>
        <p:spPr>
          <a:xfrm>
            <a:off x="570264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5">
            <a:extLst>
              <a:ext uri="{FF2B5EF4-FFF2-40B4-BE49-F238E27FC236}">
                <a16:creationId xmlns:a16="http://schemas.microsoft.com/office/drawing/2014/main" id="{73A2B4F2-2070-4F4B-BD34-E48681D4D3C1}"/>
              </a:ext>
            </a:extLst>
          </p:cNvPr>
          <p:cNvCxnSpPr>
            <a:cxnSpLocks/>
          </p:cNvCxnSpPr>
          <p:nvPr/>
        </p:nvCxnSpPr>
        <p:spPr>
          <a:xfrm>
            <a:off x="9803224"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0" name="Group 5">
            <a:extLst>
              <a:ext uri="{FF2B5EF4-FFF2-40B4-BE49-F238E27FC236}">
                <a16:creationId xmlns:a16="http://schemas.microsoft.com/office/drawing/2014/main" id="{00000000-0008-0000-1700-00000C000000}"/>
              </a:ext>
            </a:extLst>
          </p:cNvPr>
          <p:cNvGrpSpPr/>
          <p:nvPr/>
        </p:nvGrpSpPr>
        <p:grpSpPr>
          <a:xfrm>
            <a:off x="720000" y="1710000"/>
            <a:ext cx="2840990" cy="3930456"/>
            <a:chOff x="0" y="0"/>
            <a:chExt cx="2840990" cy="3930456"/>
          </a:xfrm>
        </p:grpSpPr>
        <p:sp>
          <p:nvSpPr>
            <p:cNvPr id="111" name="Rectangle 39">
              <a:extLst>
                <a:ext uri="{FF2B5EF4-FFF2-40B4-BE49-F238E27FC236}">
                  <a16:creationId xmlns:a16="http://schemas.microsoft.com/office/drawing/2014/main" id="{00000000-0008-0000-1700-00000F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12" name="TextBox 40">
              <a:extLst>
                <a:ext uri="{FF2B5EF4-FFF2-40B4-BE49-F238E27FC236}">
                  <a16:creationId xmlns:a16="http://schemas.microsoft.com/office/drawing/2014/main" id="{00000000-0008-0000-1700-000010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grpSp>
      <p:sp>
        <p:nvSpPr>
          <p:cNvPr id="127" name="TextBox 9">
            <a:extLst>
              <a:ext uri="{FF2B5EF4-FFF2-40B4-BE49-F238E27FC236}">
                <a16:creationId xmlns:a16="http://schemas.microsoft.com/office/drawing/2014/main" id="{00000000-0008-0000-1700-000003000000}"/>
              </a:ext>
            </a:extLst>
          </p:cNvPr>
          <p:cNvSpPr txBox="1"/>
          <p:nvPr/>
        </p:nvSpPr>
        <p:spPr>
          <a:xfrm>
            <a:off x="5076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55</a:t>
            </a:r>
          </a:p>
        </p:txBody>
      </p:sp>
      <p:sp>
        <p:nvSpPr>
          <p:cNvPr id="128" name="TextBox 24">
            <a:extLst>
              <a:ext uri="{FF2B5EF4-FFF2-40B4-BE49-F238E27FC236}">
                <a16:creationId xmlns:a16="http://schemas.microsoft.com/office/drawing/2014/main" id="{00000000-0008-0000-1700-000005000000}"/>
              </a:ext>
            </a:extLst>
          </p:cNvPr>
          <p:cNvSpPr txBox="1"/>
          <p:nvPr/>
        </p:nvSpPr>
        <p:spPr>
          <a:xfrm>
            <a:off x="5076000" y="4392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sp>
        <p:nvSpPr>
          <p:cNvPr id="129" name="TextBox 30">
            <a:extLst>
              <a:ext uri="{FF2B5EF4-FFF2-40B4-BE49-F238E27FC236}">
                <a16:creationId xmlns:a16="http://schemas.microsoft.com/office/drawing/2014/main" id="{00000000-0008-0000-1700-000008000000}"/>
              </a:ext>
            </a:extLst>
          </p:cNvPr>
          <p:cNvSpPr txBox="1"/>
          <p:nvPr/>
        </p:nvSpPr>
        <p:spPr>
          <a:xfrm>
            <a:off x="9090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91</a:t>
            </a:r>
          </a:p>
        </p:txBody>
      </p:sp>
      <p:sp>
        <p:nvSpPr>
          <p:cNvPr id="130" name="TextBox 34">
            <a:extLst>
              <a:ext uri="{FF2B5EF4-FFF2-40B4-BE49-F238E27FC236}">
                <a16:creationId xmlns:a16="http://schemas.microsoft.com/office/drawing/2014/main" id="{00000000-0008-0000-1700-000009000000}"/>
              </a:ext>
            </a:extLst>
          </p:cNvPr>
          <p:cNvSpPr txBox="1"/>
          <p:nvPr/>
        </p:nvSpPr>
        <p:spPr>
          <a:xfrm>
            <a:off x="9414000" y="4392000"/>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grpSp>
        <p:nvGrpSpPr>
          <p:cNvPr id="121" name="Group 22">
            <a:extLst>
              <a:ext uri="{FF2B5EF4-FFF2-40B4-BE49-F238E27FC236}">
                <a16:creationId xmlns:a16="http://schemas.microsoft.com/office/drawing/2014/main" id="{00000000-0008-0000-1500-000017000000}"/>
              </a:ext>
            </a:extLst>
          </p:cNvPr>
          <p:cNvGrpSpPr/>
          <p:nvPr/>
        </p:nvGrpSpPr>
        <p:grpSpPr>
          <a:xfrm>
            <a:off x="720000" y="1710000"/>
            <a:ext cx="11027719" cy="4086899"/>
            <a:chOff x="0" y="0"/>
            <a:chExt cx="11027719" cy="4082580"/>
          </a:xfrm>
        </p:grpSpPr>
        <p:grpSp>
          <p:nvGrpSpPr>
            <p:cNvPr id="122" name="Grupp 121">
              <a:extLst>
                <a:ext uri="{FF2B5EF4-FFF2-40B4-BE49-F238E27FC236}">
                  <a16:creationId xmlns:a16="http://schemas.microsoft.com/office/drawing/2014/main" id="{00000000-0008-0000-1500-000018000000}"/>
                </a:ext>
              </a:extLst>
            </p:cNvPr>
            <p:cNvGrpSpPr/>
            <p:nvPr/>
          </p:nvGrpSpPr>
          <p:grpSpPr>
            <a:xfrm>
              <a:off x="7210371" y="0"/>
              <a:ext cx="3817348" cy="4082580"/>
              <a:chOff x="7210371" y="0"/>
              <a:chExt cx="3817348" cy="4082580"/>
            </a:xfrm>
          </p:grpSpPr>
          <p:sp>
            <p:nvSpPr>
              <p:cNvPr id="141" name="Rectangle 29">
                <a:extLst>
                  <a:ext uri="{FF2B5EF4-FFF2-40B4-BE49-F238E27FC236}">
                    <a16:creationId xmlns:a16="http://schemas.microsoft.com/office/drawing/2014/main" id="{00000000-0008-0000-1500-000027000000}"/>
                  </a:ext>
                </a:extLst>
              </p:cNvPr>
              <p:cNvSpPr/>
              <p:nvPr/>
            </p:nvSpPr>
            <p:spPr>
              <a:xfrm>
                <a:off x="7210371"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42" name="TextBox 30">
                <a:extLst>
                  <a:ext uri="{FF2B5EF4-FFF2-40B4-BE49-F238E27FC236}">
                    <a16:creationId xmlns:a16="http://schemas.microsoft.com/office/drawing/2014/main" id="{00000000-0008-0000-1500-000028000000}"/>
                  </a:ext>
                </a:extLst>
              </p:cNvPr>
              <p:cNvSpPr txBox="1"/>
              <p:nvPr/>
            </p:nvSpPr>
            <p:spPr>
              <a:xfrm>
                <a:off x="8031667" y="723451"/>
                <a:ext cx="213150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433</a:t>
                </a:r>
              </a:p>
            </p:txBody>
          </p:sp>
          <p:sp>
            <p:nvSpPr>
              <p:cNvPr id="143" name="TextBox 34">
                <a:extLst>
                  <a:ext uri="{FF2B5EF4-FFF2-40B4-BE49-F238E27FC236}">
                    <a16:creationId xmlns:a16="http://schemas.microsoft.com/office/drawing/2014/main" id="{00000000-0008-0000-1500-000029000000}"/>
                  </a:ext>
                </a:extLst>
              </p:cNvPr>
              <p:cNvSpPr txBox="1"/>
              <p:nvPr/>
            </p:nvSpPr>
            <p:spPr>
              <a:xfrm>
                <a:off x="8060644" y="2639288"/>
                <a:ext cx="21421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-0,1</a:t>
                </a:r>
              </a:p>
            </p:txBody>
          </p:sp>
          <p:cxnSp>
            <p:nvCxnSpPr>
              <p:cNvPr id="144" name="Straight Arrow Connector 35">
                <a:extLst>
                  <a:ext uri="{FF2B5EF4-FFF2-40B4-BE49-F238E27FC236}">
                    <a16:creationId xmlns:a16="http://schemas.microsoft.com/office/drawing/2014/main" id="{00000000-0008-0000-1500-00002A000000}"/>
                  </a:ext>
                </a:extLst>
              </p:cNvPr>
              <p:cNvCxnSpPr>
                <a:cxnSpLocks/>
              </p:cNvCxnSpPr>
              <p:nvPr/>
            </p:nvCxnSpPr>
            <p:spPr>
              <a:xfrm>
                <a:off x="9119045" y="2009846"/>
                <a:ext cx="0" cy="648000"/>
              </a:xfrm>
              <a:prstGeom prst="straightConnector1">
                <a:avLst/>
              </a:prstGeom>
              <a:noFill/>
              <a:ln w="79375" cap="rnd" cmpd="sng" algn="ctr">
                <a:solidFill>
                  <a:srgbClr val="FFFFFF"/>
                </a:solidFill>
                <a:prstDash val="solid"/>
                <a:headEnd type="triangle"/>
                <a:tailEnd type="triangle"/>
              </a:ln>
              <a:effectLst/>
            </p:spPr>
          </p:cxnSp>
          <p:grpSp>
            <p:nvGrpSpPr>
              <p:cNvPr id="145" name="Group 38">
                <a:extLst>
                  <a:ext uri="{FF2B5EF4-FFF2-40B4-BE49-F238E27FC236}">
                    <a16:creationId xmlns:a16="http://schemas.microsoft.com/office/drawing/2014/main" id="{00000000-0008-0000-1500-00002B000000}"/>
                  </a:ext>
                </a:extLst>
              </p:cNvPr>
              <p:cNvGrpSpPr/>
              <p:nvPr/>
            </p:nvGrpSpPr>
            <p:grpSpPr>
              <a:xfrm>
                <a:off x="8058479" y="62072"/>
                <a:ext cx="2121131" cy="777493"/>
                <a:chOff x="8058479" y="62072"/>
                <a:chExt cx="2121131" cy="777493"/>
              </a:xfrm>
            </p:grpSpPr>
            <p:sp>
              <p:nvSpPr>
                <p:cNvPr id="146" name="TextBox 32">
                  <a:extLst>
                    <a:ext uri="{FF2B5EF4-FFF2-40B4-BE49-F238E27FC236}">
                      <a16:creationId xmlns:a16="http://schemas.microsoft.com/office/drawing/2014/main" id="{00000000-0008-0000-15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Timpris</a:t>
                  </a:r>
                </a:p>
              </p:txBody>
            </p:sp>
            <p:pic>
              <p:nvPicPr>
                <p:cNvPr id="147" name="Graphic 37" descr="Clock">
                  <a:extLst>
                    <a:ext uri="{FF2B5EF4-FFF2-40B4-BE49-F238E27FC236}">
                      <a16:creationId xmlns:a16="http://schemas.microsoft.com/office/drawing/2014/main" id="{00000000-0008-0000-1500-00002D0000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8479" y="62072"/>
                  <a:ext cx="777493" cy="777493"/>
                </a:xfrm>
                <a:prstGeom prst="rect">
                  <a:avLst/>
                </a:prstGeom>
              </p:spPr>
            </p:pic>
          </p:grpSp>
        </p:grpSp>
        <p:grpSp>
          <p:nvGrpSpPr>
            <p:cNvPr id="123" name="Group 5">
              <a:extLst>
                <a:ext uri="{FF2B5EF4-FFF2-40B4-BE49-F238E27FC236}">
                  <a16:creationId xmlns:a16="http://schemas.microsoft.com/office/drawing/2014/main" id="{00000000-0008-0000-1500-000019000000}"/>
                </a:ext>
              </a:extLst>
            </p:cNvPr>
            <p:cNvGrpSpPr/>
            <p:nvPr/>
          </p:nvGrpSpPr>
          <p:grpSpPr>
            <a:xfrm>
              <a:off x="0" y="0"/>
              <a:ext cx="2840990" cy="3930456"/>
              <a:chOff x="0" y="0"/>
              <a:chExt cx="2840990" cy="3930456"/>
            </a:xfrm>
          </p:grpSpPr>
          <p:sp>
            <p:nvSpPr>
              <p:cNvPr id="138" name="Rectangle 39">
                <a:extLst>
                  <a:ext uri="{FF2B5EF4-FFF2-40B4-BE49-F238E27FC236}">
                    <a16:creationId xmlns:a16="http://schemas.microsoft.com/office/drawing/2014/main" id="{00000000-0008-0000-1500-000024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39" name="TextBox 40">
                <a:extLst>
                  <a:ext uri="{FF2B5EF4-FFF2-40B4-BE49-F238E27FC236}">
                    <a16:creationId xmlns:a16="http://schemas.microsoft.com/office/drawing/2014/main" id="{00000000-0008-0000-15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40" name="TextBox 41">
                <a:extLst>
                  <a:ext uri="{FF2B5EF4-FFF2-40B4-BE49-F238E27FC236}">
                    <a16:creationId xmlns:a16="http://schemas.microsoft.com/office/drawing/2014/main" id="{00000000-0008-0000-1500-000026000000}"/>
                  </a:ext>
                </a:extLst>
              </p:cNvPr>
              <p:cNvSpPr txBox="1"/>
              <p:nvPr/>
            </p:nvSpPr>
            <p:spPr>
              <a:xfrm>
                <a:off x="236620" y="1634924"/>
                <a:ext cx="236314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E6007E"/>
                    </a:solidFill>
                    <a:effectLst/>
                    <a:uLnTx/>
                    <a:uFillTx/>
                    <a:latin typeface="Calibri"/>
                    <a:ea typeface="+mn-ea"/>
                    <a:cs typeface="+mn-cs"/>
                  </a:rPr>
                  <a:t>63,4</a:t>
                </a:r>
              </a:p>
            </p:txBody>
          </p:sp>
        </p:grpSp>
        <p:grpSp>
          <p:nvGrpSpPr>
            <p:cNvPr id="124" name="Grupp 123">
              <a:extLst>
                <a:ext uri="{FF2B5EF4-FFF2-40B4-BE49-F238E27FC236}">
                  <a16:creationId xmlns:a16="http://schemas.microsoft.com/office/drawing/2014/main" id="{00000000-0008-0000-1500-00001A000000}"/>
                </a:ext>
              </a:extLst>
            </p:cNvPr>
            <p:cNvGrpSpPr/>
            <p:nvPr/>
          </p:nvGrpSpPr>
          <p:grpSpPr>
            <a:xfrm>
              <a:off x="3173174" y="0"/>
              <a:ext cx="3817348" cy="4082580"/>
              <a:chOff x="3173174" y="0"/>
              <a:chExt cx="3817348" cy="4082580"/>
            </a:xfrm>
          </p:grpSpPr>
          <p:sp>
            <p:nvSpPr>
              <p:cNvPr id="125" name="Rectangle 8">
                <a:extLst>
                  <a:ext uri="{FF2B5EF4-FFF2-40B4-BE49-F238E27FC236}">
                    <a16:creationId xmlns:a16="http://schemas.microsoft.com/office/drawing/2014/main" id="{00000000-0008-0000-1500-00001B000000}"/>
                  </a:ext>
                </a:extLst>
              </p:cNvPr>
              <p:cNvSpPr/>
              <p:nvPr/>
            </p:nvSpPr>
            <p:spPr>
              <a:xfrm>
                <a:off x="3173174"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26" name="TextBox 9">
                <a:extLst>
                  <a:ext uri="{FF2B5EF4-FFF2-40B4-BE49-F238E27FC236}">
                    <a16:creationId xmlns:a16="http://schemas.microsoft.com/office/drawing/2014/main" id="{00000000-0008-0000-1500-00001C000000}"/>
                  </a:ext>
                </a:extLst>
              </p:cNvPr>
              <p:cNvSpPr txBox="1"/>
              <p:nvPr/>
            </p:nvSpPr>
            <p:spPr>
              <a:xfrm>
                <a:off x="4042096" y="761511"/>
                <a:ext cx="2396803"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151</a:t>
                </a:r>
              </a:p>
            </p:txBody>
          </p:sp>
          <p:grpSp>
            <p:nvGrpSpPr>
              <p:cNvPr id="131" name="Group 28">
                <a:extLst>
                  <a:ext uri="{FF2B5EF4-FFF2-40B4-BE49-F238E27FC236}">
                    <a16:creationId xmlns:a16="http://schemas.microsoft.com/office/drawing/2014/main" id="{00000000-0008-0000-1500-00001D000000}"/>
                  </a:ext>
                </a:extLst>
              </p:cNvPr>
              <p:cNvGrpSpPr/>
              <p:nvPr/>
            </p:nvGrpSpPr>
            <p:grpSpPr>
              <a:xfrm>
                <a:off x="3725788" y="149642"/>
                <a:ext cx="2712120" cy="606983"/>
                <a:chOff x="3725788" y="149642"/>
                <a:chExt cx="2712120" cy="606983"/>
              </a:xfrm>
            </p:grpSpPr>
            <p:sp>
              <p:nvSpPr>
                <p:cNvPr id="136" name="TextBox 18">
                  <a:extLst>
                    <a:ext uri="{FF2B5EF4-FFF2-40B4-BE49-F238E27FC236}">
                      <a16:creationId xmlns:a16="http://schemas.microsoft.com/office/drawing/2014/main" id="{00000000-0008-0000-15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Månadspris</a:t>
                  </a:r>
                </a:p>
              </p:txBody>
            </p:sp>
            <p:sp>
              <p:nvSpPr>
                <p:cNvPr id="137" name="Freeform 5">
                  <a:extLst>
                    <a:ext uri="{FF2B5EF4-FFF2-40B4-BE49-F238E27FC236}">
                      <a16:creationId xmlns:a16="http://schemas.microsoft.com/office/drawing/2014/main" id="{00000000-0008-0000-15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2" name="TextBox 24">
                <a:extLst>
                  <a:ext uri="{FF2B5EF4-FFF2-40B4-BE49-F238E27FC236}">
                    <a16:creationId xmlns:a16="http://schemas.microsoft.com/office/drawing/2014/main" id="{00000000-0008-0000-1500-00001E000000}"/>
                  </a:ext>
                </a:extLst>
              </p:cNvPr>
              <p:cNvSpPr txBox="1"/>
              <p:nvPr/>
            </p:nvSpPr>
            <p:spPr>
              <a:xfrm>
                <a:off x="4365947" y="2639288"/>
                <a:ext cx="14318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35</a:t>
                </a:r>
              </a:p>
            </p:txBody>
          </p:sp>
          <p:cxnSp>
            <p:nvCxnSpPr>
              <p:cNvPr id="133" name="Straight Arrow Connector 26">
                <a:extLst>
                  <a:ext uri="{FF2B5EF4-FFF2-40B4-BE49-F238E27FC236}">
                    <a16:creationId xmlns:a16="http://schemas.microsoft.com/office/drawing/2014/main" id="{00000000-0008-0000-1500-00001F000000}"/>
                  </a:ext>
                </a:extLst>
              </p:cNvPr>
              <p:cNvCxnSpPr>
                <a:cxnSpLocks/>
              </p:cNvCxnSpPr>
              <p:nvPr/>
            </p:nvCxnSpPr>
            <p:spPr>
              <a:xfrm>
                <a:off x="5081848" y="2009846"/>
                <a:ext cx="0" cy="648000"/>
              </a:xfrm>
              <a:prstGeom prst="straightConnector1">
                <a:avLst/>
              </a:prstGeom>
              <a:noFill/>
              <a:ln w="79375" cap="rnd" cmpd="sng" algn="ctr">
                <a:solidFill>
                  <a:srgbClr val="FFFFFF"/>
                </a:solidFill>
                <a:prstDash val="solid"/>
                <a:headEnd type="triangle"/>
                <a:tailEnd type="triangle"/>
              </a:ln>
              <a:effectLst/>
            </p:spPr>
          </p:cxnSp>
          <p:sp>
            <p:nvSpPr>
              <p:cNvPr id="134" name="TextBox 42">
                <a:extLst>
                  <a:ext uri="{FF2B5EF4-FFF2-40B4-BE49-F238E27FC236}">
                    <a16:creationId xmlns:a16="http://schemas.microsoft.com/office/drawing/2014/main" id="{00000000-0008-0000-15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Högst</a:t>
                </a:r>
              </a:p>
            </p:txBody>
          </p:sp>
          <p:sp>
            <p:nvSpPr>
              <p:cNvPr id="135" name="TextBox 43">
                <a:extLst>
                  <a:ext uri="{FF2B5EF4-FFF2-40B4-BE49-F238E27FC236}">
                    <a16:creationId xmlns:a16="http://schemas.microsoft.com/office/drawing/2014/main" id="{00000000-0008-0000-15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Lägst</a:t>
                </a:r>
              </a:p>
            </p:txBody>
          </p:sp>
        </p:grpSp>
      </p:grpSp>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a:xfrm>
            <a:off x="695325" y="1598614"/>
            <a:ext cx="5400676" cy="4494212"/>
          </a:xfrm>
        </p:spPr>
        <p:txBody>
          <a:bodyPr wrap="square" anchor="t">
            <a:normAutofit/>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11</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18</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25</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30</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41</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43</a:t>
            </a:r>
            <a:endParaRPr lang="sv-SE" dirty="0"/>
          </a:p>
        </p:txBody>
      </p:sp>
      <p:sp>
        <p:nvSpPr>
          <p:cNvPr id="13" name="Text Placeholder 3">
            <a:extLst>
              <a:ext uri="{FF2B5EF4-FFF2-40B4-BE49-F238E27FC236}">
                <a16:creationId xmlns:a16="http://schemas.microsoft.com/office/drawing/2014/main" id="{6C25AF6F-3229-427C-8673-5DBDA2FB2E7D}"/>
              </a:ext>
            </a:extLst>
          </p:cNvPr>
          <p:cNvSpPr>
            <a:spLocks noGrp="1"/>
          </p:cNvSpPr>
          <p:nvPr>
            <p:ph type="body" sz="quarter" idx="18"/>
          </p:nvPr>
        </p:nvSpPr>
        <p:spPr>
          <a:xfrm>
            <a:off x="405331" y="6092825"/>
            <a:ext cx="4446588" cy="213681"/>
          </a:xfrm>
        </p:spPr>
        <p:txBody>
          <a:bodyPr/>
          <a:lstStyle/>
          <a:p>
            <a:endParaRPr lang="en-US"/>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a:xfrm>
            <a:off x="695325" y="340967"/>
            <a:ext cx="5400675" cy="981075"/>
          </a:xfrm>
        </p:spPr>
        <p:txBody>
          <a:bodyPr wrap="square" anchor="b">
            <a:normAutofit/>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1B90D10-9E53-40D0-9915-AEA536FBB375}" type="slidenum">
              <a:rPr lang="sv-SE" smtClean="0"/>
              <a:pPr>
                <a:spcAft>
                  <a:spcPts val="600"/>
                </a:spcAft>
                <a:defRPr/>
              </a:pPr>
              <a:t>2</a:t>
            </a:fld>
            <a:endParaRPr lang="sv-SE"/>
          </a:p>
        </p:txBody>
      </p:sp>
      <p:grpSp>
        <p:nvGrpSpPr>
          <p:cNvPr id="18" name="Group 12">
            <a:extLst>
              <a:ext uri="{FF2B5EF4-FFF2-40B4-BE49-F238E27FC236}">
                <a16:creationId xmlns:a16="http://schemas.microsoft.com/office/drawing/2014/main" id="{46A18297-0D84-4D25-AF87-D1CB05B22A68}"/>
              </a:ext>
            </a:extLst>
          </p:cNvPr>
          <p:cNvGrpSpPr/>
          <p:nvPr>
            <p:custDataLst>
              <p:tags r:id="rId1"/>
            </p:custDataLst>
          </p:nvPr>
        </p:nvGrpSpPr>
        <p:grpSpPr>
          <a:xfrm>
            <a:off x="7339967" y="1829563"/>
            <a:ext cx="2719049" cy="2633607"/>
            <a:chOff x="2420938" y="2287588"/>
            <a:chExt cx="858837" cy="831849"/>
          </a:xfrm>
          <a:solidFill>
            <a:schemeClr val="tx2"/>
          </a:solidFill>
        </p:grpSpPr>
        <p:sp>
          <p:nvSpPr>
            <p:cNvPr id="19" name="Freeform 144">
              <a:extLst>
                <a:ext uri="{FF2B5EF4-FFF2-40B4-BE49-F238E27FC236}">
                  <a16:creationId xmlns:a16="http://schemas.microsoft.com/office/drawing/2014/main" id="{D899E759-052D-4F3E-B149-AF77C9A774C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5">
              <a:extLst>
                <a:ext uri="{FF2B5EF4-FFF2-40B4-BE49-F238E27FC236}">
                  <a16:creationId xmlns:a16="http://schemas.microsoft.com/office/drawing/2014/main" id="{F427A13C-3274-492A-B4F1-1C8543850659}"/>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46">
              <a:extLst>
                <a:ext uri="{FF2B5EF4-FFF2-40B4-BE49-F238E27FC236}">
                  <a16:creationId xmlns:a16="http://schemas.microsoft.com/office/drawing/2014/main" id="{D86A6690-8EC6-482C-8506-F46F3EB15FF3}"/>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47">
              <a:extLst>
                <a:ext uri="{FF2B5EF4-FFF2-40B4-BE49-F238E27FC236}">
                  <a16:creationId xmlns:a16="http://schemas.microsoft.com/office/drawing/2014/main" id="{F2C0EE1D-3AD8-4170-B6B9-66BB62C27075}"/>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48">
              <a:extLst>
                <a:ext uri="{FF2B5EF4-FFF2-40B4-BE49-F238E27FC236}">
                  <a16:creationId xmlns:a16="http://schemas.microsoft.com/office/drawing/2014/main" id="{8D07B551-8BF5-4479-B26C-FD442D6F612E}"/>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49">
              <a:extLst>
                <a:ext uri="{FF2B5EF4-FFF2-40B4-BE49-F238E27FC236}">
                  <a16:creationId xmlns:a16="http://schemas.microsoft.com/office/drawing/2014/main" id="{7211BA71-C69B-49D4-898D-FD76910A1A24}"/>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50">
              <a:extLst>
                <a:ext uri="{FF2B5EF4-FFF2-40B4-BE49-F238E27FC236}">
                  <a16:creationId xmlns:a16="http://schemas.microsoft.com/office/drawing/2014/main" id="{F72D126F-782A-4A14-9E46-32DC3022F7B4}"/>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1">
              <a:extLst>
                <a:ext uri="{FF2B5EF4-FFF2-40B4-BE49-F238E27FC236}">
                  <a16:creationId xmlns:a16="http://schemas.microsoft.com/office/drawing/2014/main" id="{4908F8EB-5C13-4913-AB1E-D7E10728353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2">
              <a:extLst>
                <a:ext uri="{FF2B5EF4-FFF2-40B4-BE49-F238E27FC236}">
                  <a16:creationId xmlns:a16="http://schemas.microsoft.com/office/drawing/2014/main" id="{15DD9E16-B406-4C7F-8852-903AA15A0A1F}"/>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B2ABD-1F28-4449-B204-F3E05C155BFC}"/>
              </a:ext>
            </a:extLst>
          </p:cNvPr>
          <p:cNvSpPr>
            <a:spLocks noGrp="1"/>
          </p:cNvSpPr>
          <p:nvPr>
            <p:ph type="title"/>
          </p:nvPr>
        </p:nvSpPr>
        <p:spPr>
          <a:xfrm>
            <a:off x="668277" y="551494"/>
            <a:ext cx="10855445" cy="981075"/>
          </a:xfrm>
        </p:spPr>
        <p:txBody>
          <a:bodyPr/>
          <a:lstStyle/>
          <a:p>
            <a:r>
              <a:rPr lang="sv-SE" dirty="0"/>
              <a:t>Elkostnader </a:t>
            </a:r>
            <a:br>
              <a:rPr lang="sv-SE" dirty="0"/>
            </a:br>
            <a:r>
              <a:rPr lang="sv-SE" sz="2400" dirty="0"/>
              <a:t>– villakunder med elvärme och avtal om rörligt pris (avser januari månad)</a:t>
            </a:r>
            <a:br>
              <a:rPr lang="sv-SE" sz="2400" dirty="0"/>
            </a:br>
            <a:r>
              <a:rPr lang="sv-SE" sz="2400" dirty="0"/>
              <a:t>1970-2022</a:t>
            </a:r>
            <a:endParaRPr lang="sv-SE" dirty="0"/>
          </a:p>
        </p:txBody>
      </p:sp>
      <p:sp>
        <p:nvSpPr>
          <p:cNvPr id="3" name="Platshållare för text 2">
            <a:extLst>
              <a:ext uri="{FF2B5EF4-FFF2-40B4-BE49-F238E27FC236}">
                <a16:creationId xmlns:a16="http://schemas.microsoft.com/office/drawing/2014/main" id="{54B91FEE-C379-4DE5-B31A-67FE6454E47C}"/>
              </a:ext>
            </a:extLst>
          </p:cNvPr>
          <p:cNvSpPr>
            <a:spLocks noGrp="1"/>
          </p:cNvSpPr>
          <p:nvPr>
            <p:ph type="body" sz="quarter" idx="18"/>
          </p:nvPr>
        </p:nvSpPr>
        <p:spPr/>
        <p:txBody>
          <a:bodyPr/>
          <a:lstStyle/>
          <a:p>
            <a:r>
              <a:rPr lang="sv-SE" dirty="0"/>
              <a:t>Källa: Energimyndigheten, SCB, Energiföretagen Sverige</a:t>
            </a:r>
          </a:p>
        </p:txBody>
      </p:sp>
      <p:sp>
        <p:nvSpPr>
          <p:cNvPr id="4" name="Platshållare för datum 3">
            <a:extLst>
              <a:ext uri="{FF2B5EF4-FFF2-40B4-BE49-F238E27FC236}">
                <a16:creationId xmlns:a16="http://schemas.microsoft.com/office/drawing/2014/main" id="{DE4486B9-A509-4D9A-AF2A-8424243DBBBB}"/>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848932C6-51F1-4FE0-AFB8-F51C28EC69AD}"/>
              </a:ext>
            </a:extLst>
          </p:cNvPr>
          <p:cNvSpPr>
            <a:spLocks noGrp="1"/>
          </p:cNvSpPr>
          <p:nvPr>
            <p:ph type="sldNum" sz="quarter" idx="21"/>
          </p:nvPr>
        </p:nvSpPr>
        <p:spPr/>
        <p:txBody>
          <a:bodyPr/>
          <a:lstStyle/>
          <a:p>
            <a:pPr>
              <a:defRPr/>
            </a:pPr>
            <a:fld id="{30D2372E-50D1-4AC7-942F-EA3CFDEB5908}" type="slidenum">
              <a:rPr lang="sv-SE" smtClean="0"/>
              <a:pPr>
                <a:defRPr/>
              </a:pPr>
              <a:t>20</a:t>
            </a:fld>
            <a:endParaRPr lang="sv-SE" dirty="0"/>
          </a:p>
        </p:txBody>
      </p:sp>
      <p:sp>
        <p:nvSpPr>
          <p:cNvPr id="22" name="TextBox 15">
            <a:extLst>
              <a:ext uri="{FF2B5EF4-FFF2-40B4-BE49-F238E27FC236}">
                <a16:creationId xmlns:a16="http://schemas.microsoft.com/office/drawing/2014/main" id="{792D9CFD-6419-447F-AE08-4389A26D460A}"/>
              </a:ext>
            </a:extLst>
          </p:cNvPr>
          <p:cNvSpPr txBox="1"/>
          <p:nvPr>
            <p:custDataLst>
              <p:tags r:id="rId1"/>
            </p:custDataLst>
          </p:nvPr>
        </p:nvSpPr>
        <p:spPr>
          <a:xfrm>
            <a:off x="582013" y="1654490"/>
            <a:ext cx="1084439" cy="341632"/>
          </a:xfrm>
          <a:prstGeom prst="rect">
            <a:avLst/>
          </a:prstGeom>
          <a:noFill/>
        </p:spPr>
        <p:txBody>
          <a:bodyPr wrap="square" rtlCol="0">
            <a:spAutoFit/>
          </a:bodyPr>
          <a:lstStyle/>
          <a:p>
            <a:pPr>
              <a:lnSpc>
                <a:spcPct val="90000"/>
              </a:lnSpc>
              <a:spcBef>
                <a:spcPts val="600"/>
              </a:spcBef>
            </a:pPr>
            <a:r>
              <a:rPr lang="sv-SE" dirty="0"/>
              <a:t>Öre/KWh</a:t>
            </a:r>
          </a:p>
        </p:txBody>
      </p:sp>
      <p:graphicFrame>
        <p:nvGraphicFramePr>
          <p:cNvPr id="8" name="Diagram 9">
            <a:extLst>
              <a:ext uri="{FF2B5EF4-FFF2-40B4-BE49-F238E27FC236}">
                <a16:creationId xmlns:a16="http://schemas.microsoft.com/office/drawing/2014/main" id="{00000000-0008-0000-1600-000003000000}"/>
              </a:ext>
            </a:extLst>
          </p:cNvPr>
          <p:cNvGraphicFramePr>
            <a:graphicFrameLocks/>
          </p:cNvGraphicFramePr>
          <p:nvPr>
            <p:extLst>
              <p:ext uri="{D42A27DB-BD31-4B8C-83A1-F6EECF244321}">
                <p14:modId xmlns:p14="http://schemas.microsoft.com/office/powerpoint/2010/main" val="2419225311"/>
              </p:ext>
            </p:extLst>
          </p:nvPr>
        </p:nvGraphicFramePr>
        <p:xfrm>
          <a:off x="311867" y="1230553"/>
          <a:ext cx="12210378"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784542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1D15302C-E4C2-4D0E-A49E-E8693E7469C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2022</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graphicFrame>
        <p:nvGraphicFramePr>
          <p:cNvPr id="24" name="Elkost170">
            <a:extLst>
              <a:ext uri="{FF2B5EF4-FFF2-40B4-BE49-F238E27FC236}">
                <a16:creationId xmlns:a16="http://schemas.microsoft.com/office/drawing/2014/main" id="{00000000-0008-0000-1700-000003000000}"/>
              </a:ext>
            </a:extLst>
          </p:cNvPr>
          <p:cNvGraphicFramePr>
            <a:graphicFrameLocks noChangeAspect="1"/>
          </p:cNvGraphicFramePr>
          <p:nvPr>
            <p:extLst>
              <p:ext uri="{D42A27DB-BD31-4B8C-83A1-F6EECF244321}">
                <p14:modId xmlns:p14="http://schemas.microsoft.com/office/powerpoint/2010/main" val="4005929281"/>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4222397671"/>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04AA6-ABE8-4F01-B6C3-A82FB8016E42}"/>
              </a:ext>
            </a:extLst>
          </p:cNvPr>
          <p:cNvSpPr>
            <a:spLocks noGrp="1"/>
          </p:cNvSpPr>
          <p:nvPr>
            <p:ph type="title"/>
          </p:nvPr>
        </p:nvSpPr>
        <p:spPr/>
        <p:txBody>
          <a:bodyPr/>
          <a:lstStyle/>
          <a:p>
            <a:r>
              <a:rPr lang="sv-SE" dirty="0"/>
              <a:t>Byten mellan elhandelsföretag</a:t>
            </a:r>
          </a:p>
        </p:txBody>
      </p:sp>
      <p:sp>
        <p:nvSpPr>
          <p:cNvPr id="3" name="Platshållare för text 2">
            <a:extLst>
              <a:ext uri="{FF2B5EF4-FFF2-40B4-BE49-F238E27FC236}">
                <a16:creationId xmlns:a16="http://schemas.microsoft.com/office/drawing/2014/main" id="{6F2C8EE1-1E5A-497A-9EBF-912665E95C17}"/>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9516A42C-1C1A-4423-A75D-9E9FF2AD8E92}"/>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F7C3A444-13BC-464B-A824-B865D1F40E71}"/>
              </a:ext>
            </a:extLst>
          </p:cNvPr>
          <p:cNvSpPr>
            <a:spLocks noGrp="1"/>
          </p:cNvSpPr>
          <p:nvPr>
            <p:ph type="sldNum" sz="quarter" idx="21"/>
          </p:nvPr>
        </p:nvSpPr>
        <p:spPr/>
        <p:txBody>
          <a:bodyPr/>
          <a:lstStyle/>
          <a:p>
            <a:pPr>
              <a:defRPr/>
            </a:pPr>
            <a:fld id="{30D2372E-50D1-4AC7-942F-EA3CFDEB5908}" type="slidenum">
              <a:rPr lang="sv-SE" smtClean="0"/>
              <a:pPr>
                <a:defRPr/>
              </a:pPr>
              <a:t>22</a:t>
            </a:fld>
            <a:endParaRPr lang="sv-SE" dirty="0"/>
          </a:p>
        </p:txBody>
      </p:sp>
      <p:grpSp>
        <p:nvGrpSpPr>
          <p:cNvPr id="9" name="Group 15">
            <a:extLst>
              <a:ext uri="{FF2B5EF4-FFF2-40B4-BE49-F238E27FC236}">
                <a16:creationId xmlns:a16="http://schemas.microsoft.com/office/drawing/2014/main" id="{15CAF076-EDAF-4CF7-9237-B1A7BC2B9448}"/>
              </a:ext>
            </a:extLst>
          </p:cNvPr>
          <p:cNvGrpSpPr/>
          <p:nvPr/>
        </p:nvGrpSpPr>
        <p:grpSpPr>
          <a:xfrm>
            <a:off x="8975725" y="2384425"/>
            <a:ext cx="2362655" cy="2453630"/>
            <a:chOff x="1011237" y="3759201"/>
            <a:chExt cx="1360489" cy="1412875"/>
          </a:xfrm>
          <a:solidFill>
            <a:schemeClr val="accent4"/>
          </a:solidFill>
        </p:grpSpPr>
        <p:sp>
          <p:nvSpPr>
            <p:cNvPr id="10" name="Freeform 5">
              <a:extLst>
                <a:ext uri="{FF2B5EF4-FFF2-40B4-BE49-F238E27FC236}">
                  <a16:creationId xmlns:a16="http://schemas.microsoft.com/office/drawing/2014/main" id="{BB34CF90-DE11-4AC0-AD32-46161017BFE9}"/>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C8283B4-C149-4D7D-8449-C6845896BC37}"/>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380FE1D-3F58-420E-8CFB-8946600AA7B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FEF7DD9-C481-4A4F-9FC8-451BA386522B}"/>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041ACC2-22DC-4750-9833-8856A000BDC7}"/>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5CEF9E22-D852-4C84-86D9-7D754E881EFD}"/>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17" name="Diagram 9">
            <a:extLst>
              <a:ext uri="{FF2B5EF4-FFF2-40B4-BE49-F238E27FC236}">
                <a16:creationId xmlns:a16="http://schemas.microsoft.com/office/drawing/2014/main" id="{00000000-0008-0000-1800-000002000000}"/>
              </a:ext>
            </a:extLst>
          </p:cNvPr>
          <p:cNvGraphicFramePr>
            <a:graphicFrameLocks noGrp="1"/>
          </p:cNvGraphicFramePr>
          <p:nvPr>
            <p:ph sz="quarter" idx="22"/>
            <p:extLst>
              <p:ext uri="{D42A27DB-BD31-4B8C-83A1-F6EECF244321}">
                <p14:modId xmlns:p14="http://schemas.microsoft.com/office/powerpoint/2010/main" val="41496432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8718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8E709D-C8FE-4B85-99EE-EDADDD30B8BA}"/>
              </a:ext>
            </a:extLst>
          </p:cNvPr>
          <p:cNvSpPr>
            <a:spLocks noGrp="1"/>
          </p:cNvSpPr>
          <p:nvPr>
            <p:ph type="title"/>
          </p:nvPr>
        </p:nvSpPr>
        <p:spPr/>
        <p:txBody>
          <a:bodyPr/>
          <a:lstStyle/>
          <a:p>
            <a:r>
              <a:rPr lang="sv-SE" dirty="0"/>
              <a:t>Fördelning av avtalsformer</a:t>
            </a:r>
            <a:br>
              <a:rPr lang="sv-SE" dirty="0"/>
            </a:br>
            <a:r>
              <a:rPr lang="sv-SE" sz="2400" dirty="0"/>
              <a:t>2001-2022 (avser januari månad)</a:t>
            </a:r>
            <a:endParaRPr lang="sv-SE" dirty="0"/>
          </a:p>
        </p:txBody>
      </p:sp>
      <p:sp>
        <p:nvSpPr>
          <p:cNvPr id="3" name="Platshållare för text 2">
            <a:extLst>
              <a:ext uri="{FF2B5EF4-FFF2-40B4-BE49-F238E27FC236}">
                <a16:creationId xmlns:a16="http://schemas.microsoft.com/office/drawing/2014/main" id="{2D80D5C8-88D0-4CD9-95FE-0580E4E16890}"/>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3DF9043-A19D-4FFC-97D3-9E89167F587A}"/>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BD93387-0495-42AD-B14C-EE64C68A0ADB}"/>
              </a:ext>
            </a:extLst>
          </p:cNvPr>
          <p:cNvSpPr>
            <a:spLocks noGrp="1"/>
          </p:cNvSpPr>
          <p:nvPr>
            <p:ph type="sldNum" sz="quarter" idx="21"/>
          </p:nvPr>
        </p:nvSpPr>
        <p:spPr/>
        <p:txBody>
          <a:bodyPr/>
          <a:lstStyle/>
          <a:p>
            <a:pPr>
              <a:defRPr/>
            </a:pPr>
            <a:fld id="{30D2372E-50D1-4AC7-942F-EA3CFDEB5908}" type="slidenum">
              <a:rPr lang="sv-SE" smtClean="0"/>
              <a:pPr>
                <a:defRPr/>
              </a:pPr>
              <a:t>23</a:t>
            </a:fld>
            <a:endParaRPr lang="sv-SE" dirty="0"/>
          </a:p>
        </p:txBody>
      </p:sp>
      <p:sp>
        <p:nvSpPr>
          <p:cNvPr id="10" name="Slide Number Placeholder 3">
            <a:extLst>
              <a:ext uri="{FF2B5EF4-FFF2-40B4-BE49-F238E27FC236}">
                <a16:creationId xmlns:a16="http://schemas.microsoft.com/office/drawing/2014/main" id="{AB494342-6FFC-4D97-9082-E43AE10175EE}"/>
              </a:ext>
            </a:extLst>
          </p:cNvPr>
          <p:cNvSpPr txBox="1">
            <a:spLocks/>
          </p:cNvSpPr>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23</a:t>
            </a:fld>
            <a:endParaRPr lang="sv-SE" dirty="0"/>
          </a:p>
        </p:txBody>
      </p:sp>
      <p:pic>
        <p:nvPicPr>
          <p:cNvPr id="11" name="Graphic 12">
            <a:extLst>
              <a:ext uri="{FF2B5EF4-FFF2-40B4-BE49-F238E27FC236}">
                <a16:creationId xmlns:a16="http://schemas.microsoft.com/office/drawing/2014/main" id="{1A518ED0-0BA3-41BD-B6A7-435451D72B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521" y="2141326"/>
            <a:ext cx="2416958" cy="1481362"/>
          </a:xfrm>
          <a:prstGeom prst="rect">
            <a:avLst/>
          </a:prstGeom>
        </p:spPr>
      </p:pic>
      <p:graphicFrame>
        <p:nvGraphicFramePr>
          <p:cNvPr id="13" name="Diagram 9">
            <a:extLst>
              <a:ext uri="{FF2B5EF4-FFF2-40B4-BE49-F238E27FC236}">
                <a16:creationId xmlns:a16="http://schemas.microsoft.com/office/drawing/2014/main" id="{00000000-0008-0000-1900-000002000000}"/>
              </a:ext>
            </a:extLst>
          </p:cNvPr>
          <p:cNvGraphicFramePr>
            <a:graphicFrameLocks noGrp="1"/>
          </p:cNvGraphicFramePr>
          <p:nvPr>
            <p:ph sz="quarter" idx="22"/>
            <p:extLst>
              <p:ext uri="{D42A27DB-BD31-4B8C-83A1-F6EECF244321}">
                <p14:modId xmlns:p14="http://schemas.microsoft.com/office/powerpoint/2010/main" val="380871237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8058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p:txBody>
          <a:bodyPr/>
          <a:lstStyle/>
          <a:p>
            <a:r>
              <a:rPr lang="sv-SE"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02F7A571-C073-4ED9-ACE4-1E26319E2EE7}"/>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graphicFrame>
        <p:nvGraphicFramePr>
          <p:cNvPr id="9" name="Chart 1">
            <a:extLst>
              <a:ext uri="{FF2B5EF4-FFF2-40B4-BE49-F238E27FC236}">
                <a16:creationId xmlns:a16="http://schemas.microsoft.com/office/drawing/2014/main" id="{88C58F7A-FA26-D648-316A-4E98C5A5D306}"/>
              </a:ext>
            </a:extLst>
          </p:cNvPr>
          <p:cNvGraphicFramePr>
            <a:graphicFrameLocks noGrp="1"/>
          </p:cNvGraphicFramePr>
          <p:nvPr>
            <p:ph sz="quarter" idx="22"/>
            <p:extLst>
              <p:ext uri="{D42A27DB-BD31-4B8C-83A1-F6EECF244321}">
                <p14:modId xmlns:p14="http://schemas.microsoft.com/office/powerpoint/2010/main" val="33158521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2E5E7-BB86-4DAE-8A60-EBDDB31297B2}"/>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2023-03-30</a:t>
            </a:r>
          </a:p>
        </p:txBody>
      </p:sp>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 Google </a:t>
            </a:r>
            <a:r>
              <a:rPr lang="sv-SE" dirty="0" err="1"/>
              <a:t>maps</a:t>
            </a:r>
            <a:r>
              <a:rPr lang="sv-SE" dirty="0"/>
              <a:t>, SVT</a:t>
            </a:r>
          </a:p>
        </p:txBody>
      </p:sp>
      <p:grpSp>
        <p:nvGrpSpPr>
          <p:cNvPr id="3" name="Grupp 2">
            <a:extLst>
              <a:ext uri="{FF2B5EF4-FFF2-40B4-BE49-F238E27FC236}">
                <a16:creationId xmlns:a16="http://schemas.microsoft.com/office/drawing/2014/main" id="{C6C7E226-8E42-80CF-FE31-62E84CDAB715}"/>
              </a:ext>
            </a:extLst>
          </p:cNvPr>
          <p:cNvGrpSpPr/>
          <p:nvPr/>
        </p:nvGrpSpPr>
        <p:grpSpPr>
          <a:xfrm>
            <a:off x="0" y="1792450"/>
            <a:ext cx="12192000" cy="3830172"/>
            <a:chOff x="0" y="0"/>
            <a:chExt cx="12192000" cy="3830172"/>
          </a:xfrm>
        </p:grpSpPr>
        <p:sp>
          <p:nvSpPr>
            <p:cNvPr id="7" name="Rectangle 84">
              <a:extLst>
                <a:ext uri="{FF2B5EF4-FFF2-40B4-BE49-F238E27FC236}">
                  <a16:creationId xmlns:a16="http://schemas.microsoft.com/office/drawing/2014/main" id="{6829D269-1F5C-6D6B-B578-F720D0BBEBEA}"/>
                </a:ext>
              </a:extLst>
            </p:cNvPr>
            <p:cNvSpPr/>
            <p:nvPr/>
          </p:nvSpPr>
          <p:spPr>
            <a:xfrm>
              <a:off x="0" y="97721"/>
              <a:ext cx="12192000" cy="161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en-US" sz="2400"/>
            </a:p>
          </p:txBody>
        </p:sp>
        <p:sp>
          <p:nvSpPr>
            <p:cNvPr id="8" name="Rectangle 7">
              <a:extLst>
                <a:ext uri="{FF2B5EF4-FFF2-40B4-BE49-F238E27FC236}">
                  <a16:creationId xmlns:a16="http://schemas.microsoft.com/office/drawing/2014/main" id="{F17A3A9D-72F0-2302-4DDB-9BFD3E944E52}"/>
                </a:ext>
              </a:extLst>
            </p:cNvPr>
            <p:cNvSpPr/>
            <p:nvPr/>
          </p:nvSpPr>
          <p:spPr>
            <a:xfrm>
              <a:off x="666792" y="0"/>
              <a:ext cx="9030320" cy="870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90000"/>
                </a:lnSpc>
                <a:spcBef>
                  <a:spcPts val="600"/>
                </a:spcBef>
              </a:pPr>
              <a:r>
                <a:rPr lang="sv-SE" sz="2400">
                  <a:solidFill>
                    <a:schemeClr val="bg1"/>
                  </a:solidFill>
                </a:rPr>
                <a:t>Mellan åren 2012 och 2021 var den genomsnittlige elkunden utan el i </a:t>
              </a:r>
            </a:p>
          </p:txBody>
        </p:sp>
        <p:sp>
          <p:nvSpPr>
            <p:cNvPr id="9" name="TextBox 31">
              <a:extLst>
                <a:ext uri="{FF2B5EF4-FFF2-40B4-BE49-F238E27FC236}">
                  <a16:creationId xmlns:a16="http://schemas.microsoft.com/office/drawing/2014/main" id="{93EC27DD-E926-5DD2-76CE-237507F7E894}"/>
                </a:ext>
              </a:extLst>
            </p:cNvPr>
            <p:cNvSpPr txBox="1"/>
            <p:nvPr/>
          </p:nvSpPr>
          <p:spPr>
            <a:xfrm>
              <a:off x="6848629" y="2084067"/>
              <a:ext cx="2715655" cy="154431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dirty="0">
                  <a:latin typeface="+mn-lt"/>
                </a:rPr>
                <a:t>Kebnekajse- Toppen tur</a:t>
              </a:r>
              <a:r>
                <a:rPr lang="sv-SE" sz="2400" baseline="0" dirty="0">
                  <a:latin typeface="+mn-lt"/>
                </a:rPr>
                <a:t> och retur</a:t>
              </a:r>
              <a:endParaRPr lang="sv-SE" sz="2400" dirty="0">
                <a:latin typeface="+mn-lt"/>
              </a:endParaRPr>
            </a:p>
            <a:p>
              <a:pPr>
                <a:lnSpc>
                  <a:spcPct val="90000"/>
                </a:lnSpc>
                <a:spcBef>
                  <a:spcPts val="600"/>
                </a:spcBef>
              </a:pPr>
              <a:r>
                <a:rPr lang="sv-SE" sz="1800" dirty="0">
                  <a:latin typeface="+mn-lt"/>
                </a:rPr>
                <a:t>Rekord</a:t>
              </a:r>
            </a:p>
            <a:p>
              <a:pPr>
                <a:lnSpc>
                  <a:spcPct val="90000"/>
                </a:lnSpc>
                <a:spcBef>
                  <a:spcPts val="600"/>
                </a:spcBef>
              </a:pPr>
              <a:r>
                <a:rPr lang="sv-SE" sz="2400" dirty="0">
                  <a:latin typeface="+mn-lt"/>
                </a:rPr>
                <a:t>1:47:17</a:t>
              </a:r>
            </a:p>
          </p:txBody>
        </p:sp>
        <p:sp>
          <p:nvSpPr>
            <p:cNvPr id="10" name="TextBox 12">
              <a:extLst>
                <a:ext uri="{FF2B5EF4-FFF2-40B4-BE49-F238E27FC236}">
                  <a16:creationId xmlns:a16="http://schemas.microsoft.com/office/drawing/2014/main" id="{48BB7CB9-94B2-F7B8-C16D-0A089D9C23D2}"/>
                </a:ext>
              </a:extLst>
            </p:cNvPr>
            <p:cNvSpPr txBox="1"/>
            <p:nvPr/>
          </p:nvSpPr>
          <p:spPr>
            <a:xfrm>
              <a:off x="405331" y="3385944"/>
              <a:ext cx="149611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Göteborg</a:t>
              </a:r>
            </a:p>
          </p:txBody>
        </p:sp>
        <p:sp>
          <p:nvSpPr>
            <p:cNvPr id="11" name="TextBox 13">
              <a:extLst>
                <a:ext uri="{FF2B5EF4-FFF2-40B4-BE49-F238E27FC236}">
                  <a16:creationId xmlns:a16="http://schemas.microsoft.com/office/drawing/2014/main" id="{9966CD86-19D1-BAE3-8336-FE409B395D08}"/>
                </a:ext>
              </a:extLst>
            </p:cNvPr>
            <p:cNvSpPr txBox="1"/>
            <p:nvPr/>
          </p:nvSpPr>
          <p:spPr>
            <a:xfrm>
              <a:off x="4583280" y="3399733"/>
              <a:ext cx="15031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Jönköping</a:t>
              </a:r>
            </a:p>
          </p:txBody>
        </p:sp>
        <p:sp>
          <p:nvSpPr>
            <p:cNvPr id="12" name="TextBox 14">
              <a:extLst>
                <a:ext uri="{FF2B5EF4-FFF2-40B4-BE49-F238E27FC236}">
                  <a16:creationId xmlns:a16="http://schemas.microsoft.com/office/drawing/2014/main" id="{E7512974-87F3-5FF2-10C8-F084965233DE}"/>
                </a:ext>
              </a:extLst>
            </p:cNvPr>
            <p:cNvSpPr txBox="1"/>
            <p:nvPr/>
          </p:nvSpPr>
          <p:spPr>
            <a:xfrm>
              <a:off x="2011856" y="2813142"/>
              <a:ext cx="1754006"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1 tim 47 min</a:t>
              </a:r>
            </a:p>
          </p:txBody>
        </p:sp>
        <p:sp>
          <p:nvSpPr>
            <p:cNvPr id="13" name="Freeform: Shape 38">
              <a:extLst>
                <a:ext uri="{FF2B5EF4-FFF2-40B4-BE49-F238E27FC236}">
                  <a16:creationId xmlns:a16="http://schemas.microsoft.com/office/drawing/2014/main" id="{34EAD184-1C75-3411-9855-3FCC4E565E96}"/>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chemeClr val="accent4"/>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4" name="Freeform: Shape 40">
              <a:extLst>
                <a:ext uri="{FF2B5EF4-FFF2-40B4-BE49-F238E27FC236}">
                  <a16:creationId xmlns:a16="http://schemas.microsoft.com/office/drawing/2014/main" id="{33BB15C7-D87A-4A13-0FD2-2BBAF67D0479}"/>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5" name="Freeform: Shape 41">
              <a:extLst>
                <a:ext uri="{FF2B5EF4-FFF2-40B4-BE49-F238E27FC236}">
                  <a16:creationId xmlns:a16="http://schemas.microsoft.com/office/drawing/2014/main" id="{BCF80E70-12D9-7125-C132-10C398E0ADA8}"/>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6" name="Freeform: Shape 42">
              <a:extLst>
                <a:ext uri="{FF2B5EF4-FFF2-40B4-BE49-F238E27FC236}">
                  <a16:creationId xmlns:a16="http://schemas.microsoft.com/office/drawing/2014/main" id="{AB9E6A91-FDEA-AE96-A2B1-F47E6220E78E}"/>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7" name="Freeform: Shape 43">
              <a:extLst>
                <a:ext uri="{FF2B5EF4-FFF2-40B4-BE49-F238E27FC236}">
                  <a16:creationId xmlns:a16="http://schemas.microsoft.com/office/drawing/2014/main" id="{4F88BF58-D596-6907-C257-E86C00470243}"/>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8" name="Freeform: Shape 44">
              <a:extLst>
                <a:ext uri="{FF2B5EF4-FFF2-40B4-BE49-F238E27FC236}">
                  <a16:creationId xmlns:a16="http://schemas.microsoft.com/office/drawing/2014/main" id="{89E7FF7F-6893-8584-A989-2B561682F421}"/>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9" name="Freeform: Shape 45">
              <a:extLst>
                <a:ext uri="{FF2B5EF4-FFF2-40B4-BE49-F238E27FC236}">
                  <a16:creationId xmlns:a16="http://schemas.microsoft.com/office/drawing/2014/main" id="{1D7DE17D-DA97-0B56-DA85-5739586DE47C}"/>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0" name="Freeform: Shape 46">
              <a:extLst>
                <a:ext uri="{FF2B5EF4-FFF2-40B4-BE49-F238E27FC236}">
                  <a16:creationId xmlns:a16="http://schemas.microsoft.com/office/drawing/2014/main" id="{E7B44A5B-C110-1DE2-2BDC-30E30EB2AB71}"/>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1" name="Freeform: Shape 47">
              <a:extLst>
                <a:ext uri="{FF2B5EF4-FFF2-40B4-BE49-F238E27FC236}">
                  <a16:creationId xmlns:a16="http://schemas.microsoft.com/office/drawing/2014/main" id="{80365D05-8921-389C-EEB5-EF21A012277C}"/>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2" name="Freeform: Shape 48">
              <a:extLst>
                <a:ext uri="{FF2B5EF4-FFF2-40B4-BE49-F238E27FC236}">
                  <a16:creationId xmlns:a16="http://schemas.microsoft.com/office/drawing/2014/main" id="{E8EA47F3-9C68-DA05-AE2A-DEEE5EAD4218}"/>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3" name="Freeform: Shape 49">
              <a:extLst>
                <a:ext uri="{FF2B5EF4-FFF2-40B4-BE49-F238E27FC236}">
                  <a16:creationId xmlns:a16="http://schemas.microsoft.com/office/drawing/2014/main" id="{DC310BDA-7C21-C36D-707D-AC42090DDA24}"/>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4" name="Freeform: Shape 50">
              <a:extLst>
                <a:ext uri="{FF2B5EF4-FFF2-40B4-BE49-F238E27FC236}">
                  <a16:creationId xmlns:a16="http://schemas.microsoft.com/office/drawing/2014/main" id="{C621CEF8-2F86-3B56-968E-7AE7C11F182D}"/>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5" name="Freeform: Shape 51">
              <a:extLst>
                <a:ext uri="{FF2B5EF4-FFF2-40B4-BE49-F238E27FC236}">
                  <a16:creationId xmlns:a16="http://schemas.microsoft.com/office/drawing/2014/main" id="{93C99ABE-92AC-ACC0-7BEE-1048E27E6A27}"/>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6" name="Freeform: Shape 52">
              <a:extLst>
                <a:ext uri="{FF2B5EF4-FFF2-40B4-BE49-F238E27FC236}">
                  <a16:creationId xmlns:a16="http://schemas.microsoft.com/office/drawing/2014/main" id="{CCC47365-9127-1DD1-DB0B-F1A6297F902D}"/>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7" name="Freeform: Shape 53">
              <a:extLst>
                <a:ext uri="{FF2B5EF4-FFF2-40B4-BE49-F238E27FC236}">
                  <a16:creationId xmlns:a16="http://schemas.microsoft.com/office/drawing/2014/main" id="{C8A9DAD7-D641-EEB8-F2D7-4659C75E1349}"/>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8" name="Freeform: Shape 54">
              <a:extLst>
                <a:ext uri="{FF2B5EF4-FFF2-40B4-BE49-F238E27FC236}">
                  <a16:creationId xmlns:a16="http://schemas.microsoft.com/office/drawing/2014/main" id="{C708C080-74F7-A012-69D7-A9A9ED11AB78}"/>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9" name="Freeform: Shape 55">
              <a:extLst>
                <a:ext uri="{FF2B5EF4-FFF2-40B4-BE49-F238E27FC236}">
                  <a16:creationId xmlns:a16="http://schemas.microsoft.com/office/drawing/2014/main" id="{2296BD71-4561-7B06-B026-A5448C0407C6}"/>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0" name="Freeform: Shape 56">
              <a:extLst>
                <a:ext uri="{FF2B5EF4-FFF2-40B4-BE49-F238E27FC236}">
                  <a16:creationId xmlns:a16="http://schemas.microsoft.com/office/drawing/2014/main" id="{31673938-4FE2-8738-4787-B76F13B43361}"/>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1" name="Freeform: Shape 57">
              <a:extLst>
                <a:ext uri="{FF2B5EF4-FFF2-40B4-BE49-F238E27FC236}">
                  <a16:creationId xmlns:a16="http://schemas.microsoft.com/office/drawing/2014/main" id="{C81B6AA8-03E0-A58F-D367-817973972332}"/>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2" name="Freeform: Shape 58">
              <a:extLst>
                <a:ext uri="{FF2B5EF4-FFF2-40B4-BE49-F238E27FC236}">
                  <a16:creationId xmlns:a16="http://schemas.microsoft.com/office/drawing/2014/main" id="{CA04ED91-E7B4-7CBD-4EBC-C58E8180754A}"/>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3" name="Freeform: Shape 59">
              <a:extLst>
                <a:ext uri="{FF2B5EF4-FFF2-40B4-BE49-F238E27FC236}">
                  <a16:creationId xmlns:a16="http://schemas.microsoft.com/office/drawing/2014/main" id="{90617900-00D0-129B-2BE2-30F917AA4248}"/>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4" name="Oval 70">
              <a:extLst>
                <a:ext uri="{FF2B5EF4-FFF2-40B4-BE49-F238E27FC236}">
                  <a16:creationId xmlns:a16="http://schemas.microsoft.com/office/drawing/2014/main" id="{382D058C-3755-1004-06F9-705C2776BC8F}"/>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nvGrpSpPr>
            <p:cNvPr id="35" name="Group 80">
              <a:extLst>
                <a:ext uri="{FF2B5EF4-FFF2-40B4-BE49-F238E27FC236}">
                  <a16:creationId xmlns:a16="http://schemas.microsoft.com/office/drawing/2014/main" id="{BE4F01F5-7ECB-2E59-48BB-25A86F6888F4}"/>
                </a:ext>
              </a:extLst>
            </p:cNvPr>
            <p:cNvGrpSpPr/>
            <p:nvPr/>
          </p:nvGrpSpPr>
          <p:grpSpPr>
            <a:xfrm>
              <a:off x="9480208" y="2397690"/>
              <a:ext cx="1029893" cy="1134721"/>
              <a:chOff x="9480208" y="2397690"/>
              <a:chExt cx="1029893" cy="1134721"/>
            </a:xfrm>
            <a:solidFill>
              <a:schemeClr val="accent4"/>
            </a:solidFill>
          </p:grpSpPr>
          <p:sp>
            <p:nvSpPr>
              <p:cNvPr id="42" name="Freeform: Shape 78">
                <a:extLst>
                  <a:ext uri="{FF2B5EF4-FFF2-40B4-BE49-F238E27FC236}">
                    <a16:creationId xmlns:a16="http://schemas.microsoft.com/office/drawing/2014/main" id="{E97B0788-A677-0677-2604-B902A12FA7DC}"/>
                  </a:ext>
                </a:extLst>
              </p:cNvPr>
              <p:cNvSpPr/>
              <p:nvPr/>
            </p:nvSpPr>
            <p:spPr>
              <a:xfrm>
                <a:off x="9688431" y="2397690"/>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 name="Freeform: Shape 79">
                <a:extLst>
                  <a:ext uri="{FF2B5EF4-FFF2-40B4-BE49-F238E27FC236}">
                    <a16:creationId xmlns:a16="http://schemas.microsoft.com/office/drawing/2014/main" id="{240B1D1B-25BD-4EE2-3252-3EB87E7F4D92}"/>
                  </a:ext>
                </a:extLst>
              </p:cNvPr>
              <p:cNvSpPr/>
              <p:nvPr/>
            </p:nvSpPr>
            <p:spPr>
              <a:xfrm rot="19339628">
                <a:off x="9480208" y="2591427"/>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36" name="Rectangle 82">
              <a:extLst>
                <a:ext uri="{FF2B5EF4-FFF2-40B4-BE49-F238E27FC236}">
                  <a16:creationId xmlns:a16="http://schemas.microsoft.com/office/drawing/2014/main" id="{ED8BCCA5-4E72-868C-0E96-7E806313B3AA}"/>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4400" b="1">
                  <a:solidFill>
                    <a:schemeClr val="bg1"/>
                  </a:solidFill>
                </a:rPr>
                <a:t>1</a:t>
              </a:r>
              <a:r>
                <a:rPr lang="sv-SE" sz="4400">
                  <a:solidFill>
                    <a:schemeClr val="bg1"/>
                  </a:solidFill>
                </a:rPr>
                <a:t> timme </a:t>
              </a:r>
              <a:r>
                <a:rPr lang="sv-SE" sz="4400" b="1">
                  <a:solidFill>
                    <a:schemeClr val="bg1"/>
                  </a:solidFill>
                </a:rPr>
                <a:t>47</a:t>
              </a:r>
              <a:r>
                <a:rPr lang="sv-SE" sz="4400">
                  <a:solidFill>
                    <a:schemeClr val="bg1"/>
                  </a:solidFill>
                </a:rPr>
                <a:t> minuter per år </a:t>
              </a:r>
              <a:endParaRPr lang="en-US" sz="4400">
                <a:solidFill>
                  <a:schemeClr val="bg1"/>
                </a:solidFill>
              </a:endParaRPr>
            </a:p>
          </p:txBody>
        </p:sp>
        <p:sp>
          <p:nvSpPr>
            <p:cNvPr id="37" name="Rectangle 83">
              <a:extLst>
                <a:ext uri="{FF2B5EF4-FFF2-40B4-BE49-F238E27FC236}">
                  <a16:creationId xmlns:a16="http://schemas.microsoft.com/office/drawing/2014/main" id="{B68FD652-59C9-4C8F-138A-2DC70A176EC5}"/>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2400">
                  <a:solidFill>
                    <a:schemeClr val="bg1"/>
                  </a:solidFill>
                </a:rPr>
                <a:t>på grund av fel i elnätet</a:t>
              </a:r>
              <a:endParaRPr lang="en-US" sz="2400">
                <a:solidFill>
                  <a:schemeClr val="bg1"/>
                </a:solidFill>
              </a:endParaRPr>
            </a:p>
          </p:txBody>
        </p:sp>
        <p:cxnSp>
          <p:nvCxnSpPr>
            <p:cNvPr id="38" name="Straight Connector 27">
              <a:extLst>
                <a:ext uri="{FF2B5EF4-FFF2-40B4-BE49-F238E27FC236}">
                  <a16:creationId xmlns:a16="http://schemas.microsoft.com/office/drawing/2014/main" id="{DC27964F-91A0-BE1C-5027-CC8E7E2986CB}"/>
                </a:ext>
              </a:extLst>
            </p:cNvPr>
            <p:cNvCxnSpPr/>
            <p:nvPr/>
          </p:nvCxnSpPr>
          <p:spPr>
            <a:xfrm flipV="1">
              <a:off x="8953166" y="2743200"/>
              <a:ext cx="533734" cy="1998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28">
              <a:extLst>
                <a:ext uri="{FF2B5EF4-FFF2-40B4-BE49-F238E27FC236}">
                  <a16:creationId xmlns:a16="http://schemas.microsoft.com/office/drawing/2014/main" id="{EC440E34-29BD-1D7E-A6EF-98F9DB1957CA}"/>
                </a:ext>
              </a:extLst>
            </p:cNvPr>
            <p:cNvCxnSpPr/>
            <p:nvPr/>
          </p:nvCxnSpPr>
          <p:spPr>
            <a:xfrm flipV="1">
              <a:off x="8919547" y="2924175"/>
              <a:ext cx="529253" cy="19649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9">
              <a:extLst>
                <a:ext uri="{FF2B5EF4-FFF2-40B4-BE49-F238E27FC236}">
                  <a16:creationId xmlns:a16="http://schemas.microsoft.com/office/drawing/2014/main" id="{3F29DB62-1A75-418C-3113-8487433967F5}"/>
                </a:ext>
              </a:extLst>
            </p:cNvPr>
            <p:cNvCxnSpPr/>
            <p:nvPr/>
          </p:nvCxnSpPr>
          <p:spPr>
            <a:xfrm flipV="1">
              <a:off x="9103155" y="3028950"/>
              <a:ext cx="478995" cy="18039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30">
              <a:extLst>
                <a:ext uri="{FF2B5EF4-FFF2-40B4-BE49-F238E27FC236}">
                  <a16:creationId xmlns:a16="http://schemas.microsoft.com/office/drawing/2014/main" id="{26CD69B8-F95C-F074-9D76-ED0B03387B04}"/>
                </a:ext>
              </a:extLst>
            </p:cNvPr>
            <p:cNvCxnSpPr/>
            <p:nvPr/>
          </p:nvCxnSpPr>
          <p:spPr>
            <a:xfrm flipV="1">
              <a:off x="9050401" y="2609850"/>
              <a:ext cx="474599" cy="17171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4" name="Bild 43" descr="Bil med hel fyllning">
            <a:extLst>
              <a:ext uri="{FF2B5EF4-FFF2-40B4-BE49-F238E27FC236}">
                <a16:creationId xmlns:a16="http://schemas.microsoft.com/office/drawing/2014/main" id="{3A80B13E-4687-AE2C-9BEC-5230B880E2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8006" y="4275037"/>
            <a:ext cx="1266444" cy="1266444"/>
          </a:xfrm>
          <a:prstGeom prst="rect">
            <a:avLst/>
          </a:prstGeom>
        </p:spPr>
      </p:pic>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dirty="0"/>
              <a:t>Elnätet i Sverige –  73 procent nedgrävt i mark</a:t>
            </a:r>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2" name="Date Placeholder 1">
            <a:extLst>
              <a:ext uri="{FF2B5EF4-FFF2-40B4-BE49-F238E27FC236}">
                <a16:creationId xmlns:a16="http://schemas.microsoft.com/office/drawing/2014/main" id="{6322F365-2293-4E0F-8062-F0798306839B}"/>
              </a:ext>
            </a:extLst>
          </p:cNvPr>
          <p:cNvSpPr>
            <a:spLocks noGrp="1"/>
          </p:cNvSpPr>
          <p:nvPr>
            <p:ph type="dt" sz="half" idx="4294967295"/>
          </p:nvPr>
        </p:nvSpPr>
        <p:spPr>
          <a:xfrm>
            <a:off x="10644397" y="6504765"/>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2022-12-09</a:t>
            </a:r>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62290"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grpSp>
        <p:nvGrpSpPr>
          <p:cNvPr id="61" name="Group 2">
            <a:extLst>
              <a:ext uri="{FF2B5EF4-FFF2-40B4-BE49-F238E27FC236}">
                <a16:creationId xmlns:a16="http://schemas.microsoft.com/office/drawing/2014/main" id="{00000000-0008-0000-1C00-000003000000}"/>
              </a:ext>
            </a:extLst>
          </p:cNvPr>
          <p:cNvGrpSpPr/>
          <p:nvPr/>
        </p:nvGrpSpPr>
        <p:grpSpPr>
          <a:xfrm>
            <a:off x="486000" y="2250000"/>
            <a:ext cx="10837847" cy="3831610"/>
            <a:chOff x="0" y="0"/>
            <a:chExt cx="10837847" cy="3831610"/>
          </a:xfrm>
        </p:grpSpPr>
        <p:cxnSp>
          <p:nvCxnSpPr>
            <p:cNvPr id="62" name="Straight Connector 6">
              <a:extLst>
                <a:ext uri="{FF2B5EF4-FFF2-40B4-BE49-F238E27FC236}">
                  <a16:creationId xmlns:a16="http://schemas.microsoft.com/office/drawing/2014/main" id="{00000000-0008-0000-1C00-000004000000}"/>
                </a:ext>
              </a:extLst>
            </p:cNvPr>
            <p:cNvCxnSpPr>
              <a:cxnSpLocks/>
            </p:cNvCxnSpPr>
            <p:nvPr/>
          </p:nvCxnSpPr>
          <p:spPr>
            <a:xfrm>
              <a:off x="233347" y="2415112"/>
              <a:ext cx="10604500" cy="0"/>
            </a:xfrm>
            <a:prstGeom prst="line">
              <a:avLst/>
            </a:prstGeom>
            <a:noFill/>
            <a:ln w="76200" cap="flat" cmpd="sng" algn="ctr">
              <a:solidFill>
                <a:srgbClr val="777777"/>
              </a:solidFill>
              <a:prstDash val="solid"/>
            </a:ln>
            <a:effectLst/>
          </p:spPr>
        </p:cxnSp>
        <p:sp>
          <p:nvSpPr>
            <p:cNvPr id="63" name="Rectangle 7">
              <a:extLst>
                <a:ext uri="{FF2B5EF4-FFF2-40B4-BE49-F238E27FC236}">
                  <a16:creationId xmlns:a16="http://schemas.microsoft.com/office/drawing/2014/main" id="{00000000-0008-0000-1C00-000005000000}"/>
                </a:ext>
              </a:extLst>
            </p:cNvPr>
            <p:cNvSpPr/>
            <p:nvPr/>
          </p:nvSpPr>
          <p:spPr>
            <a:xfrm>
              <a:off x="233347" y="2451934"/>
              <a:ext cx="10604500"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4" name="TextBox 18">
              <a:extLst>
                <a:ext uri="{FF2B5EF4-FFF2-40B4-BE49-F238E27FC236}">
                  <a16:creationId xmlns:a16="http://schemas.microsoft.com/office/drawing/2014/main" id="{00000000-0008-0000-1C00-000006000000}"/>
                </a:ext>
              </a:extLst>
            </p:cNvPr>
            <p:cNvSpPr txBox="1"/>
            <p:nvPr/>
          </p:nvSpPr>
          <p:spPr>
            <a:xfrm>
              <a:off x="1334500" y="70686"/>
              <a:ext cx="3565962"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Lokalnät</a:t>
              </a:r>
            </a:p>
          </p:txBody>
        </p:sp>
        <p:sp>
          <p:nvSpPr>
            <p:cNvPr id="65" name="TextBox 19">
              <a:extLst>
                <a:ext uri="{FF2B5EF4-FFF2-40B4-BE49-F238E27FC236}">
                  <a16:creationId xmlns:a16="http://schemas.microsoft.com/office/drawing/2014/main" id="{00000000-0008-0000-1C00-000007000000}"/>
                </a:ext>
              </a:extLst>
            </p:cNvPr>
            <p:cNvSpPr txBox="1"/>
            <p:nvPr/>
          </p:nvSpPr>
          <p:spPr>
            <a:xfrm>
              <a:off x="2657269" y="2593211"/>
              <a:ext cx="6459782" cy="59952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3600" b="1" i="0" u="none" strike="noStrike" kern="0" cap="none" spc="0" normalizeH="0" baseline="0" noProof="0" dirty="0">
                  <a:ln>
                    <a:noFill/>
                  </a:ln>
                  <a:solidFill>
                    <a:sysClr val="windowText" lastClr="000000"/>
                  </a:solidFill>
                  <a:effectLst/>
                  <a:uLnTx/>
                  <a:uFillTx/>
                  <a:latin typeface="Calibri"/>
                  <a:ea typeface="+mn-ea"/>
                  <a:cs typeface="+mn-cs"/>
                </a:rPr>
                <a:t>428 000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av </a:t>
              </a:r>
              <a:r>
                <a:rPr kumimoji="0" lang="sv-SE" sz="3600" b="1" i="0" u="none" strike="noStrike" kern="0" cap="none" spc="0" normalizeH="0" baseline="0" noProof="0" dirty="0">
                  <a:ln>
                    <a:noFill/>
                  </a:ln>
                  <a:solidFill>
                    <a:sysClr val="windowText" lastClr="000000"/>
                  </a:solidFill>
                  <a:effectLst/>
                  <a:uLnTx/>
                  <a:uFillTx/>
                  <a:latin typeface="Calibri"/>
                  <a:ea typeface="+mn-ea"/>
                  <a:cs typeface="+mn-cs"/>
                </a:rPr>
                <a:t>589 000</a:t>
              </a:r>
              <a:r>
                <a:rPr kumimoji="0" lang="sv-SE" sz="2400" b="1"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km är nedgrävt i mark</a:t>
              </a:r>
            </a:p>
          </p:txBody>
        </p:sp>
        <p:sp>
          <p:nvSpPr>
            <p:cNvPr id="66" name="TextBox 27">
              <a:extLst>
                <a:ext uri="{FF2B5EF4-FFF2-40B4-BE49-F238E27FC236}">
                  <a16:creationId xmlns:a16="http://schemas.microsoft.com/office/drawing/2014/main" id="{00000000-0008-0000-1C00-000008000000}"/>
                </a:ext>
              </a:extLst>
            </p:cNvPr>
            <p:cNvSpPr txBox="1"/>
            <p:nvPr/>
          </p:nvSpPr>
          <p:spPr>
            <a:xfrm>
              <a:off x="2835760" y="3320783"/>
              <a:ext cx="5807359"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 enorm satsning sedan början av 2000-talet </a:t>
              </a:r>
            </a:p>
          </p:txBody>
        </p:sp>
        <p:sp>
          <p:nvSpPr>
            <p:cNvPr id="67" name="Rectangle 29">
              <a:extLst>
                <a:ext uri="{FF2B5EF4-FFF2-40B4-BE49-F238E27FC236}">
                  <a16:creationId xmlns:a16="http://schemas.microsoft.com/office/drawing/2014/main" id="{00000000-0008-0000-1C00-000009000000}"/>
                </a:ext>
              </a:extLst>
            </p:cNvPr>
            <p:cNvSpPr/>
            <p:nvPr/>
          </p:nvSpPr>
          <p:spPr>
            <a:xfrm>
              <a:off x="0" y="233198"/>
              <a:ext cx="1206356" cy="69063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Sveriges</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elnät</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8" name="Straight Connector 34">
              <a:extLst>
                <a:ext uri="{FF2B5EF4-FFF2-40B4-BE49-F238E27FC236}">
                  <a16:creationId xmlns:a16="http://schemas.microsoft.com/office/drawing/2014/main" id="{00000000-0008-0000-1C00-00000A000000}"/>
                </a:ext>
              </a:extLst>
            </p:cNvPr>
            <p:cNvCxnSpPr>
              <a:cxnSpLocks/>
            </p:cNvCxnSpPr>
            <p:nvPr/>
          </p:nvCxnSpPr>
          <p:spPr>
            <a:xfrm>
              <a:off x="1270516" y="33512"/>
              <a:ext cx="0" cy="1056179"/>
            </a:xfrm>
            <a:prstGeom prst="line">
              <a:avLst/>
            </a:prstGeom>
            <a:noFill/>
            <a:ln w="47625" cap="rnd" cmpd="sng" algn="ctr">
              <a:solidFill>
                <a:srgbClr val="E6007E">
                  <a:shade val="95000"/>
                  <a:satMod val="105000"/>
                </a:srgbClr>
              </a:solidFill>
              <a:prstDash val="solid"/>
            </a:ln>
            <a:effectLst/>
          </p:spPr>
        </p:cxnSp>
        <p:sp>
          <p:nvSpPr>
            <p:cNvPr id="69" name="Rectangle: Rounded Corners 37">
              <a:extLst>
                <a:ext uri="{FF2B5EF4-FFF2-40B4-BE49-F238E27FC236}">
                  <a16:creationId xmlns:a16="http://schemas.microsoft.com/office/drawing/2014/main" id="{00000000-0008-0000-1C00-00000B000000}"/>
                </a:ext>
              </a:extLst>
            </p:cNvPr>
            <p:cNvSpPr/>
            <p:nvPr/>
          </p:nvSpPr>
          <p:spPr>
            <a:xfrm>
              <a:off x="918882" y="1466938"/>
              <a:ext cx="9111634" cy="1767751"/>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38">
              <a:extLst>
                <a:ext uri="{FF2B5EF4-FFF2-40B4-BE49-F238E27FC236}">
                  <a16:creationId xmlns:a16="http://schemas.microsoft.com/office/drawing/2014/main" id="{00000000-0008-0000-1C00-00000C000000}"/>
                </a:ext>
              </a:extLst>
            </p:cNvPr>
            <p:cNvSpPr/>
            <p:nvPr/>
          </p:nvSpPr>
          <p:spPr>
            <a:xfrm>
              <a:off x="656884" y="1266583"/>
              <a:ext cx="9441188" cy="70788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1" name="Group 39">
              <a:extLst>
                <a:ext uri="{FF2B5EF4-FFF2-40B4-BE49-F238E27FC236}">
                  <a16:creationId xmlns:a16="http://schemas.microsoft.com/office/drawing/2014/main" id="{00000000-0008-0000-1C00-00000D000000}"/>
                </a:ext>
              </a:extLst>
            </p:cNvPr>
            <p:cNvGrpSpPr/>
            <p:nvPr/>
          </p:nvGrpSpPr>
          <p:grpSpPr>
            <a:xfrm>
              <a:off x="3738970" y="0"/>
              <a:ext cx="5837302" cy="1580972"/>
              <a:chOff x="3738970" y="0"/>
              <a:chExt cx="5837302" cy="1580972"/>
            </a:xfrm>
          </p:grpSpPr>
          <p:sp>
            <p:nvSpPr>
              <p:cNvPr id="76" name="Rectangle 9">
                <a:extLst>
                  <a:ext uri="{FF2B5EF4-FFF2-40B4-BE49-F238E27FC236}">
                    <a16:creationId xmlns:a16="http://schemas.microsoft.com/office/drawing/2014/main" id="{00000000-0008-0000-1C00-000012000000}"/>
                  </a:ext>
                </a:extLst>
              </p:cNvPr>
              <p:cNvSpPr/>
              <p:nvPr/>
            </p:nvSpPr>
            <p:spPr>
              <a:xfrm>
                <a:off x="5424555" y="199054"/>
                <a:ext cx="4151717" cy="134472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Räcker drygt</a:t>
                </a:r>
                <a:r>
                  <a:rPr kumimoji="0" lang="sv-SE" sz="11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6000" b="1" i="0" u="none" strike="noStrike" kern="0" cap="none" spc="0" normalizeH="0" baseline="0" noProof="0" dirty="0">
                    <a:ln>
                      <a:noFill/>
                    </a:ln>
                    <a:solidFill>
                      <a:srgbClr val="8B33B7"/>
                    </a:solidFill>
                    <a:effectLst/>
                    <a:uLnTx/>
                    <a:uFillTx/>
                    <a:latin typeface="Calibri"/>
                    <a:ea typeface="+mn-ea"/>
                    <a:cs typeface="+mn-cs"/>
                  </a:rPr>
                  <a:t>14,7</a:t>
                </a:r>
                <a:r>
                  <a:rPr kumimoji="0" lang="sv-SE" sz="11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varv runt jorden</a:t>
                </a: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7" name="Graphic 5">
                <a:extLst>
                  <a:ext uri="{FF2B5EF4-FFF2-40B4-BE49-F238E27FC236}">
                    <a16:creationId xmlns:a16="http://schemas.microsoft.com/office/drawing/2014/main" id="{00000000-0008-0000-1C00-000013000000}"/>
                  </a:ext>
                </a:extLst>
              </p:cNvPr>
              <p:cNvGrpSpPr/>
              <p:nvPr/>
            </p:nvGrpSpPr>
            <p:grpSpPr>
              <a:xfrm>
                <a:off x="3925234" y="186264"/>
                <a:ext cx="1235700" cy="1235701"/>
                <a:chOff x="3925234" y="186264"/>
                <a:chExt cx="1235700" cy="1235701"/>
              </a:xfrm>
              <a:noFill/>
            </p:grpSpPr>
            <p:sp>
              <p:nvSpPr>
                <p:cNvPr id="81" name="Freeform: Shape 14">
                  <a:extLst>
                    <a:ext uri="{FF2B5EF4-FFF2-40B4-BE49-F238E27FC236}">
                      <a16:creationId xmlns:a16="http://schemas.microsoft.com/office/drawing/2014/main" id="{00000000-0008-0000-1C00-000017000000}"/>
                    </a:ext>
                  </a:extLst>
                </p:cNvPr>
                <p:cNvSpPr/>
                <p:nvPr/>
              </p:nvSpPr>
              <p:spPr>
                <a:xfrm>
                  <a:off x="3925234" y="186264"/>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5">
                  <a:extLst>
                    <a:ext uri="{FF2B5EF4-FFF2-40B4-BE49-F238E27FC236}">
                      <a16:creationId xmlns:a16="http://schemas.microsoft.com/office/drawing/2014/main" id="{00000000-0008-0000-1C00-000018000000}"/>
                    </a:ext>
                  </a:extLst>
                </p:cNvPr>
                <p:cNvSpPr/>
                <p:nvPr/>
              </p:nvSpPr>
              <p:spPr>
                <a:xfrm>
                  <a:off x="4884578" y="978104"/>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16">
                  <a:extLst>
                    <a:ext uri="{FF2B5EF4-FFF2-40B4-BE49-F238E27FC236}">
                      <a16:creationId xmlns:a16="http://schemas.microsoft.com/office/drawing/2014/main" id="{00000000-0008-0000-1C00-000019000000}"/>
                    </a:ext>
                  </a:extLst>
                </p:cNvPr>
                <p:cNvSpPr/>
                <p:nvPr/>
              </p:nvSpPr>
              <p:spPr>
                <a:xfrm>
                  <a:off x="4325973" y="297401"/>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7">
                  <a:extLst>
                    <a:ext uri="{FF2B5EF4-FFF2-40B4-BE49-F238E27FC236}">
                      <a16:creationId xmlns:a16="http://schemas.microsoft.com/office/drawing/2014/main" id="{00000000-0008-0000-1C00-00001A000000}"/>
                    </a:ext>
                  </a:extLst>
                </p:cNvPr>
                <p:cNvSpPr/>
                <p:nvPr/>
              </p:nvSpPr>
              <p:spPr>
                <a:xfrm>
                  <a:off x="4138334" y="252182"/>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1C00-00001B000000}"/>
                    </a:ext>
                  </a:extLst>
                </p:cNvPr>
                <p:cNvSpPr/>
                <p:nvPr/>
              </p:nvSpPr>
              <p:spPr>
                <a:xfrm>
                  <a:off x="3962751" y="349940"/>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3">
                  <a:extLst>
                    <a:ext uri="{FF2B5EF4-FFF2-40B4-BE49-F238E27FC236}">
                      <a16:creationId xmlns:a16="http://schemas.microsoft.com/office/drawing/2014/main" id="{00000000-0008-0000-1C00-00001C000000}"/>
                    </a:ext>
                  </a:extLst>
                </p:cNvPr>
                <p:cNvSpPr/>
                <p:nvPr/>
              </p:nvSpPr>
              <p:spPr>
                <a:xfrm>
                  <a:off x="3991152" y="767319"/>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4">
                  <a:extLst>
                    <a:ext uri="{FF2B5EF4-FFF2-40B4-BE49-F238E27FC236}">
                      <a16:creationId xmlns:a16="http://schemas.microsoft.com/office/drawing/2014/main" id="{00000000-0008-0000-1C00-00001D000000}"/>
                    </a:ext>
                  </a:extLst>
                </p:cNvPr>
                <p:cNvSpPr/>
                <p:nvPr/>
              </p:nvSpPr>
              <p:spPr>
                <a:xfrm>
                  <a:off x="4252809" y="1327503"/>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8" name="Graphic 5">
                <a:extLst>
                  <a:ext uri="{FF2B5EF4-FFF2-40B4-BE49-F238E27FC236}">
                    <a16:creationId xmlns:a16="http://schemas.microsoft.com/office/drawing/2014/main" id="{00000000-0008-0000-1C00-000014000000}"/>
                  </a:ext>
                </a:extLst>
              </p:cNvPr>
              <p:cNvGrpSpPr/>
              <p:nvPr/>
            </p:nvGrpSpPr>
            <p:grpSpPr>
              <a:xfrm>
                <a:off x="3738970" y="0"/>
                <a:ext cx="1569684" cy="1580972"/>
                <a:chOff x="3738970" y="0"/>
                <a:chExt cx="1569684" cy="1580972"/>
              </a:xfrm>
              <a:noFill/>
            </p:grpSpPr>
            <p:sp>
              <p:nvSpPr>
                <p:cNvPr id="79" name="Freeform: Shape 26">
                  <a:extLst>
                    <a:ext uri="{FF2B5EF4-FFF2-40B4-BE49-F238E27FC236}">
                      <a16:creationId xmlns:a16="http://schemas.microsoft.com/office/drawing/2014/main" id="{00000000-0008-0000-1C00-000015000000}"/>
                    </a:ext>
                  </a:extLst>
                </p:cNvPr>
                <p:cNvSpPr/>
                <p:nvPr/>
              </p:nvSpPr>
              <p:spPr>
                <a:xfrm>
                  <a:off x="4985993" y="126805"/>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28">
                  <a:extLst>
                    <a:ext uri="{FF2B5EF4-FFF2-40B4-BE49-F238E27FC236}">
                      <a16:creationId xmlns:a16="http://schemas.microsoft.com/office/drawing/2014/main" id="{00000000-0008-0000-1C00-000016000000}"/>
                    </a:ext>
                  </a:extLst>
                </p:cNvPr>
                <p:cNvSpPr/>
                <p:nvPr/>
              </p:nvSpPr>
              <p:spPr>
                <a:xfrm>
                  <a:off x="3738970" y="0"/>
                  <a:ext cx="1569684" cy="158097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72" name="Oval 45">
              <a:extLst>
                <a:ext uri="{FF2B5EF4-FFF2-40B4-BE49-F238E27FC236}">
                  <a16:creationId xmlns:a16="http://schemas.microsoft.com/office/drawing/2014/main" id="{00000000-0008-0000-1C00-00000E000000}"/>
                </a:ext>
              </a:extLst>
            </p:cNvPr>
            <p:cNvSpPr/>
            <p:nvPr/>
          </p:nvSpPr>
          <p:spPr>
            <a:xfrm>
              <a:off x="806991" y="1884873"/>
              <a:ext cx="223781" cy="223781"/>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3" name="Group 8">
              <a:extLst>
                <a:ext uri="{FF2B5EF4-FFF2-40B4-BE49-F238E27FC236}">
                  <a16:creationId xmlns:a16="http://schemas.microsoft.com/office/drawing/2014/main" id="{00000000-0008-0000-1C00-00000F000000}"/>
                </a:ext>
              </a:extLst>
            </p:cNvPr>
            <p:cNvGrpSpPr/>
            <p:nvPr/>
          </p:nvGrpSpPr>
          <p:grpSpPr>
            <a:xfrm>
              <a:off x="9474846" y="681891"/>
              <a:ext cx="1099904" cy="1362079"/>
              <a:chOff x="9474846" y="681891"/>
              <a:chExt cx="1099904" cy="1362079"/>
            </a:xfrm>
          </p:grpSpPr>
          <p:sp>
            <p:nvSpPr>
              <p:cNvPr id="74" name="Freeform: Shape 41">
                <a:extLst>
                  <a:ext uri="{FF2B5EF4-FFF2-40B4-BE49-F238E27FC236}">
                    <a16:creationId xmlns:a16="http://schemas.microsoft.com/office/drawing/2014/main" id="{00000000-0008-0000-1C00-000010000000}"/>
                  </a:ext>
                </a:extLst>
              </p:cNvPr>
              <p:cNvSpPr/>
              <p:nvPr/>
            </p:nvSpPr>
            <p:spPr>
              <a:xfrm>
                <a:off x="9474846" y="681891"/>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00000000-0008-0000-1C00-000011000000}"/>
                  </a:ext>
                </a:extLst>
              </p:cNvPr>
              <p:cNvSpPr/>
              <p:nvPr/>
            </p:nvSpPr>
            <p:spPr>
              <a:xfrm>
                <a:off x="9528382" y="1137113"/>
                <a:ext cx="992832"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310B1-AE25-495D-81F4-07E4E5FF95B8}"/>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2400" dirty="0"/>
              <a:t>Mängd använd och läckage tom. 2021</a:t>
            </a:r>
            <a:endParaRPr lang="sv-SE" dirty="0"/>
          </a:p>
        </p:txBody>
      </p:sp>
      <p:sp>
        <p:nvSpPr>
          <p:cNvPr id="3" name="Platshållare för text 2">
            <a:extLst>
              <a:ext uri="{FF2B5EF4-FFF2-40B4-BE49-F238E27FC236}">
                <a16:creationId xmlns:a16="http://schemas.microsoft.com/office/drawing/2014/main" id="{7F7FA203-6C72-48F3-BBDB-FDC3A34C7472}"/>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97DE5C6-E960-4867-8181-1F00EDE957F7}"/>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9A66D1BA-87A9-43FB-BC15-BB1EDE7AAF55}"/>
              </a:ext>
            </a:extLst>
          </p:cNvPr>
          <p:cNvSpPr>
            <a:spLocks noGrp="1"/>
          </p:cNvSpPr>
          <p:nvPr>
            <p:ph type="sldNum" sz="quarter" idx="21"/>
          </p:nvPr>
        </p:nvSpPr>
        <p:spPr/>
        <p:txBody>
          <a:bodyPr/>
          <a:lstStyle/>
          <a:p>
            <a:pPr>
              <a:defRPr/>
            </a:pPr>
            <a:fld id="{30D2372E-50D1-4AC7-942F-EA3CFDEB5908}" type="slidenum">
              <a:rPr lang="sv-SE" smtClean="0"/>
              <a:pPr>
                <a:defRPr/>
              </a:pPr>
              <a:t>28</a:t>
            </a:fld>
            <a:endParaRPr lang="sv-SE" dirty="0"/>
          </a:p>
        </p:txBody>
      </p:sp>
      <p:sp>
        <p:nvSpPr>
          <p:cNvPr id="7" name="TextBox 8">
            <a:extLst>
              <a:ext uri="{FF2B5EF4-FFF2-40B4-BE49-F238E27FC236}">
                <a16:creationId xmlns:a16="http://schemas.microsoft.com/office/drawing/2014/main" id="{B34F902D-408A-41DF-88C1-BF809C780DB1}"/>
              </a:ext>
            </a:extLst>
          </p:cNvPr>
          <p:cNvSpPr txBox="1"/>
          <p:nvPr>
            <p:custDataLst>
              <p:tags r:id="rId1"/>
            </p:custDataLst>
          </p:nvPr>
        </p:nvSpPr>
        <p:spPr>
          <a:xfrm>
            <a:off x="695325" y="1801139"/>
            <a:ext cx="1084439" cy="341632"/>
          </a:xfrm>
          <a:prstGeom prst="rect">
            <a:avLst/>
          </a:prstGeom>
          <a:noFill/>
        </p:spPr>
        <p:txBody>
          <a:bodyPr wrap="square" rtlCol="0">
            <a:spAutoFit/>
          </a:bodyPr>
          <a:lstStyle/>
          <a:p>
            <a:pPr>
              <a:lnSpc>
                <a:spcPct val="90000"/>
              </a:lnSpc>
              <a:spcBef>
                <a:spcPts val="600"/>
              </a:spcBef>
            </a:pPr>
            <a:r>
              <a:rPr lang="sv-SE" dirty="0"/>
              <a:t>SF6 Ton</a:t>
            </a:r>
          </a:p>
        </p:txBody>
      </p:sp>
      <p:grpSp>
        <p:nvGrpSpPr>
          <p:cNvPr id="8" name="Group 10">
            <a:extLst>
              <a:ext uri="{FF2B5EF4-FFF2-40B4-BE49-F238E27FC236}">
                <a16:creationId xmlns:a16="http://schemas.microsoft.com/office/drawing/2014/main" id="{B60CD9F9-44CC-474C-96D7-E7DA0A8B019C}"/>
              </a:ext>
            </a:extLst>
          </p:cNvPr>
          <p:cNvGrpSpPr/>
          <p:nvPr>
            <p:custDataLst>
              <p:tags r:id="rId2"/>
            </p:custDataLst>
          </p:nvPr>
        </p:nvGrpSpPr>
        <p:grpSpPr>
          <a:xfrm>
            <a:off x="9700418" y="1748898"/>
            <a:ext cx="1719263" cy="2350554"/>
            <a:chOff x="4079875" y="5394325"/>
            <a:chExt cx="682625" cy="933276"/>
          </a:xfrm>
          <a:solidFill>
            <a:schemeClr val="accent4"/>
          </a:solidFill>
        </p:grpSpPr>
        <p:sp>
          <p:nvSpPr>
            <p:cNvPr id="9" name="Freeform 119">
              <a:extLst>
                <a:ext uri="{FF2B5EF4-FFF2-40B4-BE49-F238E27FC236}">
                  <a16:creationId xmlns:a16="http://schemas.microsoft.com/office/drawing/2014/main" id="{BB2C9549-1296-4D67-9DC7-2CE707A51B7F}"/>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20">
              <a:extLst>
                <a:ext uri="{FF2B5EF4-FFF2-40B4-BE49-F238E27FC236}">
                  <a16:creationId xmlns:a16="http://schemas.microsoft.com/office/drawing/2014/main" id="{02034A03-7A59-4A1B-A6D7-C4A47856EA7F}"/>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21">
              <a:extLst>
                <a:ext uri="{FF2B5EF4-FFF2-40B4-BE49-F238E27FC236}">
                  <a16:creationId xmlns:a16="http://schemas.microsoft.com/office/drawing/2014/main" id="{81887BFD-F98E-458B-B9D7-0D9E2DBDEB79}"/>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2">
              <a:extLst>
                <a:ext uri="{FF2B5EF4-FFF2-40B4-BE49-F238E27FC236}">
                  <a16:creationId xmlns:a16="http://schemas.microsoft.com/office/drawing/2014/main" id="{7D235766-6FF0-45AC-B54E-127A75346C76}"/>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3">
              <a:extLst>
                <a:ext uri="{FF2B5EF4-FFF2-40B4-BE49-F238E27FC236}">
                  <a16:creationId xmlns:a16="http://schemas.microsoft.com/office/drawing/2014/main" id="{9DD056EA-79ED-4EE5-8FBA-91010B7E4BB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4">
              <a:extLst>
                <a:ext uri="{FF2B5EF4-FFF2-40B4-BE49-F238E27FC236}">
                  <a16:creationId xmlns:a16="http://schemas.microsoft.com/office/drawing/2014/main" id="{D188FFE1-4147-4163-A379-69D13B366A26}"/>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5">
              <a:extLst>
                <a:ext uri="{FF2B5EF4-FFF2-40B4-BE49-F238E27FC236}">
                  <a16:creationId xmlns:a16="http://schemas.microsoft.com/office/drawing/2014/main" id="{59186FAF-F454-4D7F-8DBF-A22A0F8CC66C}"/>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6">
              <a:extLst>
                <a:ext uri="{FF2B5EF4-FFF2-40B4-BE49-F238E27FC236}">
                  <a16:creationId xmlns:a16="http://schemas.microsoft.com/office/drawing/2014/main" id="{1708967A-7C9F-47B2-B765-503D587E71FF}"/>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Rectangle 127">
              <a:extLst>
                <a:ext uri="{FF2B5EF4-FFF2-40B4-BE49-F238E27FC236}">
                  <a16:creationId xmlns:a16="http://schemas.microsoft.com/office/drawing/2014/main" id="{B2304E76-6593-4BC2-9251-E6B6B4870831}"/>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Rectangle 128">
              <a:extLst>
                <a:ext uri="{FF2B5EF4-FFF2-40B4-BE49-F238E27FC236}">
                  <a16:creationId xmlns:a16="http://schemas.microsoft.com/office/drawing/2014/main" id="{6DA4E89A-93F5-4B9B-AB81-DE033DF12CC8}"/>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9">
              <a:extLst>
                <a:ext uri="{FF2B5EF4-FFF2-40B4-BE49-F238E27FC236}">
                  <a16:creationId xmlns:a16="http://schemas.microsoft.com/office/drawing/2014/main" id="{D9909312-9BCD-4594-B10C-E186618C5D0E}"/>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30">
              <a:extLst>
                <a:ext uri="{FF2B5EF4-FFF2-40B4-BE49-F238E27FC236}">
                  <a16:creationId xmlns:a16="http://schemas.microsoft.com/office/drawing/2014/main" id="{918D0AEF-95D6-45B6-9096-D7E0FA6B1E92}"/>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31">
              <a:extLst>
                <a:ext uri="{FF2B5EF4-FFF2-40B4-BE49-F238E27FC236}">
                  <a16:creationId xmlns:a16="http://schemas.microsoft.com/office/drawing/2014/main" id="{5A2B37E2-D853-43CF-A77E-385FF8CDEA95}"/>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2">
              <a:extLst>
                <a:ext uri="{FF2B5EF4-FFF2-40B4-BE49-F238E27FC236}">
                  <a16:creationId xmlns:a16="http://schemas.microsoft.com/office/drawing/2014/main" id="{B6726240-46CB-4207-ACDD-CE46D17E4921}"/>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3">
              <a:extLst>
                <a:ext uri="{FF2B5EF4-FFF2-40B4-BE49-F238E27FC236}">
                  <a16:creationId xmlns:a16="http://schemas.microsoft.com/office/drawing/2014/main" id="{3BE69D32-8CEE-4FF3-9C7C-AE0D5857A380}"/>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4">
              <a:extLst>
                <a:ext uri="{FF2B5EF4-FFF2-40B4-BE49-F238E27FC236}">
                  <a16:creationId xmlns:a16="http://schemas.microsoft.com/office/drawing/2014/main" id="{D6A2E05A-170D-4CD8-B769-831754BB81DF}"/>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35">
              <a:extLst>
                <a:ext uri="{FF2B5EF4-FFF2-40B4-BE49-F238E27FC236}">
                  <a16:creationId xmlns:a16="http://schemas.microsoft.com/office/drawing/2014/main" id="{EFF01EE0-5EE7-4A1D-9469-1286A8F36F98}"/>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Rectangle 136">
              <a:extLst>
                <a:ext uri="{FF2B5EF4-FFF2-40B4-BE49-F238E27FC236}">
                  <a16:creationId xmlns:a16="http://schemas.microsoft.com/office/drawing/2014/main" id="{5A3A68F6-1058-405B-8B13-5D8C4BAD582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Rectangle 137">
              <a:extLst>
                <a:ext uri="{FF2B5EF4-FFF2-40B4-BE49-F238E27FC236}">
                  <a16:creationId xmlns:a16="http://schemas.microsoft.com/office/drawing/2014/main" id="{E46FE8CF-D71B-4907-9FD1-C87946059C0D}"/>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8">
              <a:extLst>
                <a:ext uri="{FF2B5EF4-FFF2-40B4-BE49-F238E27FC236}">
                  <a16:creationId xmlns:a16="http://schemas.microsoft.com/office/drawing/2014/main" id="{F94A8864-D150-42CB-834F-89775C0D132A}"/>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9">
              <a:extLst>
                <a:ext uri="{FF2B5EF4-FFF2-40B4-BE49-F238E27FC236}">
                  <a16:creationId xmlns:a16="http://schemas.microsoft.com/office/drawing/2014/main" id="{381A99E8-3BC0-4977-A3DD-AC1531315929}"/>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40">
              <a:extLst>
                <a:ext uri="{FF2B5EF4-FFF2-40B4-BE49-F238E27FC236}">
                  <a16:creationId xmlns:a16="http://schemas.microsoft.com/office/drawing/2014/main" id="{81AC9788-407D-41DF-96F3-9A8DE3FC8A0B}"/>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cxnSp>
        <p:nvCxnSpPr>
          <p:cNvPr id="31" name="Straight Connector 7">
            <a:extLst>
              <a:ext uri="{FF2B5EF4-FFF2-40B4-BE49-F238E27FC236}">
                <a16:creationId xmlns:a16="http://schemas.microsoft.com/office/drawing/2014/main" id="{EF6A6279-4601-415E-9845-295F7BBA9ED3}"/>
              </a:ext>
            </a:extLst>
          </p:cNvPr>
          <p:cNvCxnSpPr>
            <a:cxnSpLocks/>
          </p:cNvCxnSpPr>
          <p:nvPr/>
        </p:nvCxnSpPr>
        <p:spPr>
          <a:xfrm>
            <a:off x="1594265" y="1971955"/>
            <a:ext cx="225245" cy="0"/>
          </a:xfrm>
          <a:prstGeom prst="line">
            <a:avLst/>
          </a:prstGeom>
          <a:ln w="63500" cap="rnd"/>
        </p:spPr>
        <p:style>
          <a:lnRef idx="1">
            <a:schemeClr val="accent1"/>
          </a:lnRef>
          <a:fillRef idx="0">
            <a:schemeClr val="accent1"/>
          </a:fillRef>
          <a:effectRef idx="0">
            <a:schemeClr val="accent1"/>
          </a:effectRef>
          <a:fontRef idx="minor">
            <a:schemeClr val="tx1"/>
          </a:fontRef>
        </p:style>
      </p:cxnSp>
      <p:sp>
        <p:nvSpPr>
          <p:cNvPr id="32" name="TextBox 35">
            <a:extLst>
              <a:ext uri="{FF2B5EF4-FFF2-40B4-BE49-F238E27FC236}">
                <a16:creationId xmlns:a16="http://schemas.microsoft.com/office/drawing/2014/main" id="{F36D7214-5A9C-4FBD-93E4-2DCB6AA6361F}"/>
              </a:ext>
            </a:extLst>
          </p:cNvPr>
          <p:cNvSpPr txBox="1"/>
          <p:nvPr>
            <p:custDataLst>
              <p:tags r:id="rId3"/>
            </p:custDataLst>
          </p:nvPr>
        </p:nvSpPr>
        <p:spPr>
          <a:xfrm>
            <a:off x="7886980" y="1801139"/>
            <a:ext cx="1402837" cy="341632"/>
          </a:xfrm>
          <a:prstGeom prst="rect">
            <a:avLst/>
          </a:prstGeom>
          <a:noFill/>
        </p:spPr>
        <p:txBody>
          <a:bodyPr wrap="square" rtlCol="0">
            <a:spAutoFit/>
          </a:bodyPr>
          <a:lstStyle/>
          <a:p>
            <a:pPr>
              <a:lnSpc>
                <a:spcPct val="90000"/>
              </a:lnSpc>
              <a:spcBef>
                <a:spcPts val="600"/>
              </a:spcBef>
            </a:pPr>
            <a:r>
              <a:rPr lang="sv-SE" dirty="0"/>
              <a:t>SF6 Förlust</a:t>
            </a:r>
          </a:p>
        </p:txBody>
      </p:sp>
      <p:cxnSp>
        <p:nvCxnSpPr>
          <p:cNvPr id="33" name="Straight Connector 36">
            <a:extLst>
              <a:ext uri="{FF2B5EF4-FFF2-40B4-BE49-F238E27FC236}">
                <a16:creationId xmlns:a16="http://schemas.microsoft.com/office/drawing/2014/main" id="{20A77E21-BA5E-431B-AA11-B1CE8C3FBFC4}"/>
              </a:ext>
            </a:extLst>
          </p:cNvPr>
          <p:cNvCxnSpPr>
            <a:cxnSpLocks/>
          </p:cNvCxnSpPr>
          <p:nvPr/>
        </p:nvCxnSpPr>
        <p:spPr>
          <a:xfrm>
            <a:off x="7661734" y="1971955"/>
            <a:ext cx="225245" cy="0"/>
          </a:xfrm>
          <a:prstGeom prst="line">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5" name="Diagram 9">
            <a:extLst>
              <a:ext uri="{FF2B5EF4-FFF2-40B4-BE49-F238E27FC236}">
                <a16:creationId xmlns:a16="http://schemas.microsoft.com/office/drawing/2014/main" id="{00000000-0008-0000-2800-000002000000}"/>
              </a:ext>
            </a:extLst>
          </p:cNvPr>
          <p:cNvGraphicFramePr>
            <a:graphicFrameLocks noGrp="1"/>
          </p:cNvGraphicFramePr>
          <p:nvPr>
            <p:ph sz="quarter" idx="22"/>
            <p:extLst>
              <p:ext uri="{D42A27DB-BD31-4B8C-83A1-F6EECF244321}">
                <p14:modId xmlns:p14="http://schemas.microsoft.com/office/powerpoint/2010/main" val="79606948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52755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29</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36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2400" b="0" i="0" u="none" strike="noStrike" kern="1200" cap="none" spc="0" normalizeH="0" baseline="0" noProof="0" dirty="0">
                <a:ln>
                  <a:noFill/>
                </a:ln>
                <a:solidFill>
                  <a:srgbClr val="000000"/>
                </a:solidFill>
                <a:effectLst/>
                <a:uLnTx/>
                <a:uFillTx/>
                <a:latin typeface="Calibri Light"/>
                <a:ea typeface="+mj-ea"/>
                <a:cs typeface="+mj-cs"/>
              </a:rPr>
              <a:t>Tillförd energi 2020</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333DA8E-F150-4FCB-B5D9-EFA090BB8386}"/>
              </a:ext>
            </a:extLst>
          </p:cNvPr>
          <p:cNvSpPr>
            <a:spLocks noGrp="1"/>
          </p:cNvSpPr>
          <p:nvPr>
            <p:ph type="dt" sz="half" idx="19"/>
          </p:nvPr>
        </p:nvSpPr>
        <p:spPr/>
        <p:txBody>
          <a:bodyPr/>
          <a:lstStyle/>
          <a:p>
            <a:pPr>
              <a:defRPr/>
            </a:pPr>
            <a:r>
              <a:rPr lang="sv-SE" dirty="0"/>
              <a:t>2022-12-05</a:t>
            </a:r>
          </a:p>
          <a:p>
            <a:pPr>
              <a:defRPr/>
            </a:pPr>
            <a:endParaRPr lang="sv-SE" dirty="0"/>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516869" y="4023604"/>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852788"/>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500149"/>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81007" y="3500149"/>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1D00-000002000000}"/>
              </a:ext>
            </a:extLst>
          </p:cNvPr>
          <p:cNvGraphicFramePr>
            <a:graphicFrameLocks noGrp="1" noChangeAspect="1"/>
          </p:cNvGraphicFramePr>
          <p:nvPr>
            <p:ph sz="quarter" idx="23"/>
            <p:extLst>
              <p:ext uri="{D42A27DB-BD31-4B8C-83A1-F6EECF244321}">
                <p14:modId xmlns:p14="http://schemas.microsoft.com/office/powerpoint/2010/main" val="377092975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517884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t>Fjärrvärme 2021 </a:t>
            </a:r>
            <a:b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Tillförd energi, %</a:t>
            </a:r>
            <a:endParaRPr lang="sv-SE"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14197" y="3750728"/>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flipV="1">
            <a:off x="614197" y="4673601"/>
            <a:ext cx="4309405" cy="999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898713" y="31221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942206" y="4195902"/>
            <a:ext cx="287154" cy="390326"/>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F60E81B2-6DA6-4F17-87A9-135E629A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4" name="Platshållare för datum 3">
            <a:extLst>
              <a:ext uri="{FF2B5EF4-FFF2-40B4-BE49-F238E27FC236}">
                <a16:creationId xmlns:a16="http://schemas.microsoft.com/office/drawing/2014/main" id="{9264658A-2462-41C6-A5EB-BDAD322E2693}"/>
              </a:ext>
            </a:extLst>
          </p:cNvPr>
          <p:cNvSpPr>
            <a:spLocks noGrp="1"/>
          </p:cNvSpPr>
          <p:nvPr>
            <p:ph type="dt" sz="half" idx="19"/>
          </p:nvPr>
        </p:nvSpPr>
        <p:spPr/>
        <p:txBody>
          <a:bodyPr/>
          <a:lstStyle/>
          <a:p>
            <a:pPr>
              <a:defRPr/>
            </a:pPr>
            <a:r>
              <a:rPr lang="sv-SE" dirty="0"/>
              <a:t>2022-12-05</a:t>
            </a:r>
          </a:p>
        </p:txBody>
      </p:sp>
      <p:graphicFrame>
        <p:nvGraphicFramePr>
          <p:cNvPr id="9" name="Diagram 9">
            <a:extLst>
              <a:ext uri="{FF2B5EF4-FFF2-40B4-BE49-F238E27FC236}">
                <a16:creationId xmlns:a16="http://schemas.microsoft.com/office/drawing/2014/main" id="{00000000-0008-0000-1E00-000003000000}"/>
              </a:ext>
            </a:extLst>
          </p:cNvPr>
          <p:cNvGraphicFramePr>
            <a:graphicFrameLocks noGrp="1"/>
          </p:cNvGraphicFramePr>
          <p:nvPr>
            <p:ph sz="quarter" idx="22"/>
            <p:extLst>
              <p:ext uri="{D42A27DB-BD31-4B8C-83A1-F6EECF244321}">
                <p14:modId xmlns:p14="http://schemas.microsoft.com/office/powerpoint/2010/main" val="6886517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61147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6B2-F44B-4E16-9754-4C8E17FBAC42}"/>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F6EFC21E-1B6B-4136-B6C6-E418E67AC06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9FFCE43-6E72-437B-960F-83BB99AFD7AB}"/>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72B789C3-3F5B-4990-9B69-4B7612802605}"/>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sp>
        <p:nvSpPr>
          <p:cNvPr id="10" name="TextBox 9">
            <a:extLst>
              <a:ext uri="{FF2B5EF4-FFF2-40B4-BE49-F238E27FC236}">
                <a16:creationId xmlns:a16="http://schemas.microsoft.com/office/drawing/2014/main" id="{A875A639-27F8-401D-A5FF-224D12633597}"/>
              </a:ext>
            </a:extLst>
          </p:cNvPr>
          <p:cNvSpPr txBox="1"/>
          <p:nvPr>
            <p:custDataLst>
              <p:tags r:id="rId1"/>
            </p:custDataLst>
          </p:nvPr>
        </p:nvSpPr>
        <p:spPr>
          <a:xfrm>
            <a:off x="579441" y="1891860"/>
            <a:ext cx="1084439" cy="341632"/>
          </a:xfrm>
          <a:prstGeom prst="rect">
            <a:avLst/>
          </a:prstGeom>
          <a:noFill/>
        </p:spPr>
        <p:txBody>
          <a:bodyPr wrap="square" rtlCol="0" anchor="ctr">
            <a:spAutoFit/>
          </a:bodyPr>
          <a:lstStyle/>
          <a:p>
            <a:pPr>
              <a:lnSpc>
                <a:spcPct val="90000"/>
              </a:lnSpc>
              <a:spcBef>
                <a:spcPts val="600"/>
              </a:spcBef>
            </a:pPr>
            <a:r>
              <a:rPr lang="sv-SE" dirty="0"/>
              <a:t>TWh/år</a:t>
            </a:r>
          </a:p>
        </p:txBody>
      </p:sp>
      <p:sp>
        <p:nvSpPr>
          <p:cNvPr id="11" name="TextBox 11">
            <a:extLst>
              <a:ext uri="{FF2B5EF4-FFF2-40B4-BE49-F238E27FC236}">
                <a16:creationId xmlns:a16="http://schemas.microsoft.com/office/drawing/2014/main" id="{8853F5B7-4D4A-4CFA-8395-BC7E06395DDE}"/>
              </a:ext>
            </a:extLst>
          </p:cNvPr>
          <p:cNvSpPr txBox="1"/>
          <p:nvPr>
            <p:custDataLst>
              <p:tags r:id="rId2"/>
            </p:custDataLst>
          </p:nvPr>
        </p:nvSpPr>
        <p:spPr>
          <a:xfrm>
            <a:off x="6951989" y="1891860"/>
            <a:ext cx="1749020" cy="341632"/>
          </a:xfrm>
          <a:prstGeom prst="rect">
            <a:avLst/>
          </a:prstGeom>
          <a:noFill/>
        </p:spPr>
        <p:txBody>
          <a:bodyPr wrap="square" rtlCol="0" anchor="ctr">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graphicFrame>
        <p:nvGraphicFramePr>
          <p:cNvPr id="8" name="Chart 1">
            <a:extLst>
              <a:ext uri="{FF2B5EF4-FFF2-40B4-BE49-F238E27FC236}">
                <a16:creationId xmlns:a16="http://schemas.microsoft.com/office/drawing/2014/main" id="{00000000-0008-0000-1F00-000002000000}"/>
              </a:ext>
            </a:extLst>
          </p:cNvPr>
          <p:cNvGraphicFramePr>
            <a:graphicFrameLocks noGrp="1"/>
          </p:cNvGraphicFramePr>
          <p:nvPr>
            <p:ph sz="quarter" idx="22"/>
            <p:extLst>
              <p:ext uri="{D42A27DB-BD31-4B8C-83A1-F6EECF244321}">
                <p14:modId xmlns:p14="http://schemas.microsoft.com/office/powerpoint/2010/main" val="235514754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053868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dirty="0"/>
              <a:t>Fjärrvärme 2021</a:t>
            </a:r>
            <a:br>
              <a:rPr lang="sv-SE" altLang="sv-SE" dirty="0"/>
            </a:br>
            <a:r>
              <a:rPr lang="sv-SE" altLang="sv-SE" sz="2400" dirty="0"/>
              <a:t>Tillförd energi, GWh</a:t>
            </a:r>
            <a:endParaRPr lang="sv-SE"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141F869B-8A00-47F1-95A5-BB591023EC21}"/>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33</a:t>
            </a:fld>
            <a:endParaRPr lang="sv-SE" dirty="0"/>
          </a:p>
        </p:txBody>
      </p:sp>
      <p:graphicFrame>
        <p:nvGraphicFramePr>
          <p:cNvPr id="8"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861734879"/>
              </p:ext>
            </p:extLst>
          </p:nvPr>
        </p:nvGraphicFramePr>
        <p:xfrm>
          <a:off x="127001" y="723636"/>
          <a:ext cx="11172824" cy="5582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01880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6A8D0-2254-44BA-871F-B83C73691B24}"/>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D1081963-F6A2-4BD1-812A-B2A7D495C65C}"/>
              </a:ext>
            </a:extLst>
          </p:cNvPr>
          <p:cNvSpPr>
            <a:spLocks noGrp="1"/>
          </p:cNvSpPr>
          <p:nvPr>
            <p:ph type="body" sz="quarter" idx="18"/>
          </p:nvPr>
        </p:nvSpPr>
        <p:spPr/>
        <p:txBody>
          <a:bodyPr/>
          <a:lstStyle/>
          <a:p>
            <a:endParaRPr lang="sv-SE"/>
          </a:p>
        </p:txBody>
      </p:sp>
      <p:sp>
        <p:nvSpPr>
          <p:cNvPr id="4" name="Platshållare för datum 3">
            <a:extLst>
              <a:ext uri="{FF2B5EF4-FFF2-40B4-BE49-F238E27FC236}">
                <a16:creationId xmlns:a16="http://schemas.microsoft.com/office/drawing/2014/main" id="{962B1730-8F97-40F4-B7F8-36C85E814189}"/>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873DE4F3-D4A6-4F70-9063-564701371439}"/>
              </a:ext>
            </a:extLst>
          </p:cNvPr>
          <p:cNvSpPr>
            <a:spLocks noGrp="1"/>
          </p:cNvSpPr>
          <p:nvPr>
            <p:ph type="sldNum" sz="quarter" idx="21"/>
          </p:nvPr>
        </p:nvSpPr>
        <p:spPr/>
        <p:txBody>
          <a:bodyPr/>
          <a:lstStyle/>
          <a:p>
            <a:pPr>
              <a:defRPr/>
            </a:pPr>
            <a:fld id="{30D2372E-50D1-4AC7-942F-EA3CFDEB5908}" type="slidenum">
              <a:rPr lang="sv-SE" smtClean="0"/>
              <a:pPr>
                <a:defRPr/>
              </a:pPr>
              <a:t>34</a:t>
            </a:fld>
            <a:endParaRPr lang="sv-SE" dirty="0"/>
          </a:p>
        </p:txBody>
      </p:sp>
      <p:sp>
        <p:nvSpPr>
          <p:cNvPr id="9" name="TextBox 9">
            <a:extLst>
              <a:ext uri="{FF2B5EF4-FFF2-40B4-BE49-F238E27FC236}">
                <a16:creationId xmlns:a16="http://schemas.microsoft.com/office/drawing/2014/main" id="{AD69F45A-80CA-4F2F-8C6A-47E9096221C1}"/>
              </a:ext>
            </a:extLst>
          </p:cNvPr>
          <p:cNvSpPr txBox="1"/>
          <p:nvPr>
            <p:custDataLst>
              <p:tags r:id="rId1"/>
            </p:custDataLst>
          </p:nvPr>
        </p:nvSpPr>
        <p:spPr>
          <a:xfrm>
            <a:off x="6908857" y="1843500"/>
            <a:ext cx="1749020" cy="341632"/>
          </a:xfrm>
          <a:prstGeom prst="rect">
            <a:avLst/>
          </a:prstGeom>
          <a:noFill/>
        </p:spPr>
        <p:txBody>
          <a:bodyPr wrap="square" rtlCol="0">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sp>
        <p:nvSpPr>
          <p:cNvPr id="10" name="TextBox 11">
            <a:extLst>
              <a:ext uri="{FF2B5EF4-FFF2-40B4-BE49-F238E27FC236}">
                <a16:creationId xmlns:a16="http://schemas.microsoft.com/office/drawing/2014/main" id="{192D5299-18DE-4B96-B9F4-4BE1B617CFF7}"/>
              </a:ext>
            </a:extLst>
          </p:cNvPr>
          <p:cNvSpPr txBox="1"/>
          <p:nvPr>
            <p:custDataLst>
              <p:tags r:id="rId2"/>
            </p:custDataLst>
          </p:nvPr>
        </p:nvSpPr>
        <p:spPr>
          <a:xfrm>
            <a:off x="562189" y="1843500"/>
            <a:ext cx="1084439" cy="341632"/>
          </a:xfrm>
          <a:prstGeom prst="rect">
            <a:avLst/>
          </a:prstGeom>
          <a:noFill/>
        </p:spPr>
        <p:txBody>
          <a:bodyPr wrap="square" rtlCol="0">
            <a:spAutoFit/>
          </a:bodyPr>
          <a:lstStyle/>
          <a:p>
            <a:pPr>
              <a:lnSpc>
                <a:spcPct val="90000"/>
              </a:lnSpc>
              <a:spcBef>
                <a:spcPts val="600"/>
              </a:spcBef>
            </a:pPr>
            <a:r>
              <a:rPr lang="sv-SE" dirty="0"/>
              <a:t>TWh/år</a:t>
            </a:r>
          </a:p>
        </p:txBody>
      </p:sp>
      <p:graphicFrame>
        <p:nvGraphicFramePr>
          <p:cNvPr id="8" name="Chart 1">
            <a:extLst>
              <a:ext uri="{FF2B5EF4-FFF2-40B4-BE49-F238E27FC236}">
                <a16:creationId xmlns:a16="http://schemas.microsoft.com/office/drawing/2014/main" id="{00000000-0008-0000-2100-000002000000}"/>
              </a:ext>
            </a:extLst>
          </p:cNvPr>
          <p:cNvGraphicFramePr>
            <a:graphicFrameLocks noGrp="1"/>
          </p:cNvGraphicFramePr>
          <p:nvPr>
            <p:ph sz="quarter" idx="22"/>
            <p:extLst>
              <p:ext uri="{D42A27DB-BD31-4B8C-83A1-F6EECF244321}">
                <p14:modId xmlns:p14="http://schemas.microsoft.com/office/powerpoint/2010/main" val="214897841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1677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ECEE6-9D2C-49B9-BFD1-67A74ED7155D}"/>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2022-12-05</a:t>
            </a:r>
          </a:p>
        </p:txBody>
      </p:sp>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35</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p:txBody>
          <a:bodyPr/>
          <a:lstStyle/>
          <a:p>
            <a:r>
              <a:rPr lang="sv-SE" dirty="0"/>
              <a:t>Fjärrvärmens bränslen (tillförd energi) </a:t>
            </a:r>
            <a:br>
              <a:rPr lang="sv-SE" dirty="0"/>
            </a:br>
            <a:r>
              <a:rPr lang="sv-SE" dirty="0"/>
              <a:t>och CO</a:t>
            </a:r>
            <a:r>
              <a:rPr lang="sv-SE" baseline="-25000" dirty="0"/>
              <a:t>2</a:t>
            </a:r>
            <a:r>
              <a:rPr lang="sv-SE"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grpSp>
        <p:nvGrpSpPr>
          <p:cNvPr id="105" name="Group 1">
            <a:extLst>
              <a:ext uri="{FF2B5EF4-FFF2-40B4-BE49-F238E27FC236}">
                <a16:creationId xmlns:a16="http://schemas.microsoft.com/office/drawing/2014/main" id="{00000000-0008-0000-2200-000002000000}"/>
              </a:ext>
            </a:extLst>
          </p:cNvPr>
          <p:cNvGrpSpPr/>
          <p:nvPr/>
        </p:nvGrpSpPr>
        <p:grpSpPr>
          <a:xfrm>
            <a:off x="702000" y="1998000"/>
            <a:ext cx="10963273" cy="3684695"/>
            <a:chOff x="0" y="0"/>
            <a:chExt cx="10963273" cy="3684695"/>
          </a:xfrm>
        </p:grpSpPr>
        <p:sp>
          <p:nvSpPr>
            <p:cNvPr id="106" name="Rectangle 6">
              <a:extLst>
                <a:ext uri="{FF2B5EF4-FFF2-40B4-BE49-F238E27FC236}">
                  <a16:creationId xmlns:a16="http://schemas.microsoft.com/office/drawing/2014/main" id="{00000000-0008-0000-2200-000003000000}"/>
                </a:ext>
              </a:extLst>
            </p:cNvPr>
            <p:cNvSpPr/>
            <p:nvPr/>
          </p:nvSpPr>
          <p:spPr>
            <a:xfrm>
              <a:off x="0" y="574846"/>
              <a:ext cx="52234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1980</a:t>
              </a:r>
            </a:p>
          </p:txBody>
        </p:sp>
        <p:sp>
          <p:nvSpPr>
            <p:cNvPr id="107" name="Rectangle 7">
              <a:extLst>
                <a:ext uri="{FF2B5EF4-FFF2-40B4-BE49-F238E27FC236}">
                  <a16:creationId xmlns:a16="http://schemas.microsoft.com/office/drawing/2014/main" id="{00000000-0008-0000-2200-000004000000}"/>
                </a:ext>
              </a:extLst>
            </p:cNvPr>
            <p:cNvSpPr/>
            <p:nvPr/>
          </p:nvSpPr>
          <p:spPr>
            <a:xfrm>
              <a:off x="5572732" y="574845"/>
              <a:ext cx="53905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108" name="TextBox 8">
              <a:extLst>
                <a:ext uri="{FF2B5EF4-FFF2-40B4-BE49-F238E27FC236}">
                  <a16:creationId xmlns:a16="http://schemas.microsoft.com/office/drawing/2014/main" id="{00000000-0008-0000-2200-000005000000}"/>
                </a:ext>
              </a:extLst>
            </p:cNvPr>
            <p:cNvSpPr txBox="1"/>
            <p:nvPr/>
          </p:nvSpPr>
          <p:spPr>
            <a:xfrm>
              <a:off x="1858286" y="0"/>
              <a:ext cx="1506868" cy="5355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1980</a:t>
              </a:r>
            </a:p>
          </p:txBody>
        </p:sp>
        <p:sp>
          <p:nvSpPr>
            <p:cNvPr id="109" name="TextBox 9">
              <a:extLst>
                <a:ext uri="{FF2B5EF4-FFF2-40B4-BE49-F238E27FC236}">
                  <a16:creationId xmlns:a16="http://schemas.microsoft.com/office/drawing/2014/main" id="{00000000-0008-0000-2200-000006000000}"/>
                </a:ext>
              </a:extLst>
            </p:cNvPr>
            <p:cNvSpPr txBox="1"/>
            <p:nvPr/>
          </p:nvSpPr>
          <p:spPr>
            <a:xfrm>
              <a:off x="7604263" y="0"/>
              <a:ext cx="1327480" cy="54322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dirty="0">
                  <a:ln>
                    <a:noFill/>
                  </a:ln>
                  <a:solidFill>
                    <a:sysClr val="windowText" lastClr="000000"/>
                  </a:solidFill>
                  <a:effectLst/>
                  <a:uLnTx/>
                  <a:uFillTx/>
                  <a:latin typeface="Calibri"/>
                  <a:ea typeface="+mn-ea"/>
                  <a:cs typeface="+mn-cs"/>
                </a:rPr>
                <a:t>2021</a:t>
              </a:r>
            </a:p>
          </p:txBody>
        </p:sp>
        <p:sp>
          <p:nvSpPr>
            <p:cNvPr id="110" name="TextBox 10">
              <a:extLst>
                <a:ext uri="{FF2B5EF4-FFF2-40B4-BE49-F238E27FC236}">
                  <a16:creationId xmlns:a16="http://schemas.microsoft.com/office/drawing/2014/main" id="{00000000-0008-0000-2200-000007000000}"/>
                </a:ext>
              </a:extLst>
            </p:cNvPr>
            <p:cNvSpPr txBox="1"/>
            <p:nvPr/>
          </p:nvSpPr>
          <p:spPr>
            <a:xfrm>
              <a:off x="1685774" y="2645386"/>
              <a:ext cx="1764981" cy="10045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323</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TextBox 11">
              <a:extLst>
                <a:ext uri="{FF2B5EF4-FFF2-40B4-BE49-F238E27FC236}">
                  <a16:creationId xmlns:a16="http://schemas.microsoft.com/office/drawing/2014/main" id="{00000000-0008-0000-2200-000008000000}"/>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30</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sp>
          <p:nvSpPr>
            <p:cNvPr id="112" name="TextBox 12">
              <a:extLst>
                <a:ext uri="{FF2B5EF4-FFF2-40B4-BE49-F238E27FC236}">
                  <a16:creationId xmlns:a16="http://schemas.microsoft.com/office/drawing/2014/main" id="{00000000-0008-0000-2200-000009000000}"/>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dirty="0">
                  <a:ln>
                    <a:noFill/>
                  </a:ln>
                  <a:solidFill>
                    <a:srgbClr val="8B33B7"/>
                  </a:solidFill>
                  <a:effectLst/>
                  <a:uLnTx/>
                  <a:uFillTx/>
                  <a:latin typeface="Calibri"/>
                  <a:ea typeface="+mn-ea"/>
                  <a:cs typeface="+mn-cs"/>
                </a:rPr>
                <a:t>52</a:t>
              </a:r>
              <a:r>
                <a:rPr kumimoji="0" lang="sv-SE" sz="2400" b="1" i="0" u="none" strike="noStrike" kern="0" cap="none" spc="0" normalizeH="0" baseline="0" noProof="0" dirty="0">
                  <a:ln>
                    <a:noFill/>
                  </a:ln>
                  <a:solidFill>
                    <a:srgbClr val="66CC33"/>
                  </a:solidFill>
                  <a:effectLst/>
                  <a:uLnTx/>
                  <a:uFillTx/>
                  <a:latin typeface="Calibri"/>
                  <a:ea typeface="+mn-ea"/>
                  <a:cs typeface="+mn-cs"/>
                </a:rPr>
                <a:t> </a:t>
              </a:r>
              <a:endParaRPr kumimoji="0" lang="sv-SE"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TextBox 13">
              <a:extLst>
                <a:ext uri="{FF2B5EF4-FFF2-40B4-BE49-F238E27FC236}">
                  <a16:creationId xmlns:a16="http://schemas.microsoft.com/office/drawing/2014/main" id="{00000000-0008-0000-2200-00000A000000}"/>
                </a:ext>
              </a:extLst>
            </p:cNvPr>
            <p:cNvSpPr txBox="1"/>
            <p:nvPr/>
          </p:nvSpPr>
          <p:spPr>
            <a:xfrm>
              <a:off x="7402418" y="890538"/>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lang="sv-SE" sz="7200" b="1" kern="0" dirty="0">
                  <a:solidFill>
                    <a:srgbClr val="8B33B7"/>
                  </a:solidFill>
                  <a:latin typeface="Calibri"/>
                </a:rPr>
                <a:t>52</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dirty="0">
                <a:ln>
                  <a:noFill/>
                </a:ln>
                <a:solidFill>
                  <a:sysClr val="windowText" lastClr="000000"/>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00000000-0008-0000-2200-00000B000000}"/>
                </a:ext>
              </a:extLst>
            </p:cNvPr>
            <p:cNvGrpSpPr/>
            <p:nvPr/>
          </p:nvGrpSpPr>
          <p:grpSpPr>
            <a:xfrm>
              <a:off x="6243645" y="2401789"/>
              <a:ext cx="1052158" cy="784102"/>
              <a:chOff x="6243645" y="2401789"/>
              <a:chExt cx="1052158" cy="784102"/>
            </a:xfrm>
            <a:solidFill>
              <a:srgbClr val="E6007E"/>
            </a:solidFill>
          </p:grpSpPr>
          <p:grpSp>
            <p:nvGrpSpPr>
              <p:cNvPr id="189" name="Graphic 4">
                <a:extLst>
                  <a:ext uri="{FF2B5EF4-FFF2-40B4-BE49-F238E27FC236}">
                    <a16:creationId xmlns:a16="http://schemas.microsoft.com/office/drawing/2014/main" id="{00000000-0008-0000-2200-000056000000}"/>
                  </a:ext>
                </a:extLst>
              </p:cNvPr>
              <p:cNvGrpSpPr/>
              <p:nvPr/>
            </p:nvGrpSpPr>
            <p:grpSpPr>
              <a:xfrm>
                <a:off x="6613626" y="2898574"/>
                <a:ext cx="402885" cy="230335"/>
                <a:chOff x="6613626" y="2898574"/>
                <a:chExt cx="402885" cy="230335"/>
              </a:xfrm>
              <a:grpFill/>
            </p:grpSpPr>
            <p:sp>
              <p:nvSpPr>
                <p:cNvPr id="201" name="Freeform: Shape 33">
                  <a:extLst>
                    <a:ext uri="{FF2B5EF4-FFF2-40B4-BE49-F238E27FC236}">
                      <a16:creationId xmlns:a16="http://schemas.microsoft.com/office/drawing/2014/main" id="{00000000-0008-0000-2200-000062000000}"/>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 name="Freeform: Shape 34">
                  <a:extLst>
                    <a:ext uri="{FF2B5EF4-FFF2-40B4-BE49-F238E27FC236}">
                      <a16:creationId xmlns:a16="http://schemas.microsoft.com/office/drawing/2014/main" id="{00000000-0008-0000-2200-000063000000}"/>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 name="Freeform: Shape 35">
                  <a:extLst>
                    <a:ext uri="{FF2B5EF4-FFF2-40B4-BE49-F238E27FC236}">
                      <a16:creationId xmlns:a16="http://schemas.microsoft.com/office/drawing/2014/main" id="{00000000-0008-0000-2200-000064000000}"/>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0" name="Graphic 4">
                <a:extLst>
                  <a:ext uri="{FF2B5EF4-FFF2-40B4-BE49-F238E27FC236}">
                    <a16:creationId xmlns:a16="http://schemas.microsoft.com/office/drawing/2014/main" id="{00000000-0008-0000-2200-000057000000}"/>
                  </a:ext>
                </a:extLst>
              </p:cNvPr>
              <p:cNvGrpSpPr/>
              <p:nvPr/>
            </p:nvGrpSpPr>
            <p:grpSpPr>
              <a:xfrm>
                <a:off x="6340755" y="2587983"/>
                <a:ext cx="955048" cy="597908"/>
                <a:chOff x="6340755" y="2587983"/>
                <a:chExt cx="955048" cy="597908"/>
              </a:xfrm>
              <a:grpFill/>
            </p:grpSpPr>
            <p:sp>
              <p:nvSpPr>
                <p:cNvPr id="197" name="Freeform: Shape 29">
                  <a:extLst>
                    <a:ext uri="{FF2B5EF4-FFF2-40B4-BE49-F238E27FC236}">
                      <a16:creationId xmlns:a16="http://schemas.microsoft.com/office/drawing/2014/main" id="{00000000-0008-0000-2200-00005E000000}"/>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8" name="Freeform: Shape 30">
                  <a:extLst>
                    <a:ext uri="{FF2B5EF4-FFF2-40B4-BE49-F238E27FC236}">
                      <a16:creationId xmlns:a16="http://schemas.microsoft.com/office/drawing/2014/main" id="{00000000-0008-0000-2200-00005F00000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9" name="Freeform: Shape 31">
                  <a:extLst>
                    <a:ext uri="{FF2B5EF4-FFF2-40B4-BE49-F238E27FC236}">
                      <a16:creationId xmlns:a16="http://schemas.microsoft.com/office/drawing/2014/main" id="{00000000-0008-0000-2200-000060000000}"/>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0" name="Freeform: Shape 32">
                  <a:extLst>
                    <a:ext uri="{FF2B5EF4-FFF2-40B4-BE49-F238E27FC236}">
                      <a16:creationId xmlns:a16="http://schemas.microsoft.com/office/drawing/2014/main" id="{00000000-0008-0000-2200-000061000000}"/>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1" name="Graphic 4">
                <a:extLst>
                  <a:ext uri="{FF2B5EF4-FFF2-40B4-BE49-F238E27FC236}">
                    <a16:creationId xmlns:a16="http://schemas.microsoft.com/office/drawing/2014/main" id="{00000000-0008-0000-2200-000058000000}"/>
                  </a:ext>
                </a:extLst>
              </p:cNvPr>
              <p:cNvGrpSpPr/>
              <p:nvPr/>
            </p:nvGrpSpPr>
            <p:grpSpPr>
              <a:xfrm>
                <a:off x="6905758" y="2474822"/>
                <a:ext cx="384427" cy="398872"/>
                <a:chOff x="6905758" y="2474822"/>
                <a:chExt cx="384427" cy="398872"/>
              </a:xfrm>
              <a:grpFill/>
            </p:grpSpPr>
            <p:sp>
              <p:nvSpPr>
                <p:cNvPr id="195" name="Freeform: Shape 27">
                  <a:extLst>
                    <a:ext uri="{FF2B5EF4-FFF2-40B4-BE49-F238E27FC236}">
                      <a16:creationId xmlns:a16="http://schemas.microsoft.com/office/drawing/2014/main" id="{00000000-0008-0000-2200-00005C000000}"/>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Freeform: Shape 28">
                  <a:extLst>
                    <a:ext uri="{FF2B5EF4-FFF2-40B4-BE49-F238E27FC236}">
                      <a16:creationId xmlns:a16="http://schemas.microsoft.com/office/drawing/2014/main" id="{00000000-0008-0000-2200-00005D000000}"/>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2" name="Graphic 4">
                <a:extLst>
                  <a:ext uri="{FF2B5EF4-FFF2-40B4-BE49-F238E27FC236}">
                    <a16:creationId xmlns:a16="http://schemas.microsoft.com/office/drawing/2014/main" id="{00000000-0008-0000-2200-000059000000}"/>
                  </a:ext>
                </a:extLst>
              </p:cNvPr>
              <p:cNvGrpSpPr/>
              <p:nvPr/>
            </p:nvGrpSpPr>
            <p:grpSpPr>
              <a:xfrm>
                <a:off x="6243645" y="2401789"/>
                <a:ext cx="630813" cy="448631"/>
                <a:chOff x="6243645" y="2401789"/>
                <a:chExt cx="630813" cy="448631"/>
              </a:xfrm>
              <a:grpFill/>
            </p:grpSpPr>
            <p:sp>
              <p:nvSpPr>
                <p:cNvPr id="193" name="Freeform: Shape 25">
                  <a:extLst>
                    <a:ext uri="{FF2B5EF4-FFF2-40B4-BE49-F238E27FC236}">
                      <a16:creationId xmlns:a16="http://schemas.microsoft.com/office/drawing/2014/main" id="{00000000-0008-0000-2200-00005A000000}"/>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4" name="Freeform: Shape 26">
                  <a:extLst>
                    <a:ext uri="{FF2B5EF4-FFF2-40B4-BE49-F238E27FC236}">
                      <a16:creationId xmlns:a16="http://schemas.microsoft.com/office/drawing/2014/main" id="{00000000-0008-0000-2200-00005B000000}"/>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5" name="Graphic 4">
              <a:extLst>
                <a:ext uri="{FF2B5EF4-FFF2-40B4-BE49-F238E27FC236}">
                  <a16:creationId xmlns:a16="http://schemas.microsoft.com/office/drawing/2014/main" id="{00000000-0008-0000-2200-00000C000000}"/>
                </a:ext>
              </a:extLst>
            </p:cNvPr>
            <p:cNvGrpSpPr/>
            <p:nvPr/>
          </p:nvGrpSpPr>
          <p:grpSpPr>
            <a:xfrm>
              <a:off x="585062" y="2401789"/>
              <a:ext cx="1052158" cy="784102"/>
              <a:chOff x="585062" y="2401789"/>
              <a:chExt cx="1052158" cy="784102"/>
            </a:xfrm>
            <a:solidFill>
              <a:srgbClr val="E6007E"/>
            </a:solidFill>
          </p:grpSpPr>
          <p:grpSp>
            <p:nvGrpSpPr>
              <p:cNvPr id="174" name="Graphic 4">
                <a:extLst>
                  <a:ext uri="{FF2B5EF4-FFF2-40B4-BE49-F238E27FC236}">
                    <a16:creationId xmlns:a16="http://schemas.microsoft.com/office/drawing/2014/main" id="{00000000-0008-0000-2200-000047000000}"/>
                  </a:ext>
                </a:extLst>
              </p:cNvPr>
              <p:cNvGrpSpPr/>
              <p:nvPr/>
            </p:nvGrpSpPr>
            <p:grpSpPr>
              <a:xfrm>
                <a:off x="955043" y="2898574"/>
                <a:ext cx="402885" cy="230335"/>
                <a:chOff x="955043" y="2898574"/>
                <a:chExt cx="402885" cy="230335"/>
              </a:xfrm>
              <a:grpFill/>
            </p:grpSpPr>
            <p:sp>
              <p:nvSpPr>
                <p:cNvPr id="186" name="Freeform: Shape 49">
                  <a:extLst>
                    <a:ext uri="{FF2B5EF4-FFF2-40B4-BE49-F238E27FC236}">
                      <a16:creationId xmlns:a16="http://schemas.microsoft.com/office/drawing/2014/main" id="{00000000-0008-0000-2200-000053000000}"/>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Freeform: Shape 50">
                  <a:extLst>
                    <a:ext uri="{FF2B5EF4-FFF2-40B4-BE49-F238E27FC236}">
                      <a16:creationId xmlns:a16="http://schemas.microsoft.com/office/drawing/2014/main" id="{00000000-0008-0000-2200-000054000000}"/>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8" name="Freeform: Shape 51">
                  <a:extLst>
                    <a:ext uri="{FF2B5EF4-FFF2-40B4-BE49-F238E27FC236}">
                      <a16:creationId xmlns:a16="http://schemas.microsoft.com/office/drawing/2014/main" id="{00000000-0008-0000-2200-00005500000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5" name="Graphic 4">
                <a:extLst>
                  <a:ext uri="{FF2B5EF4-FFF2-40B4-BE49-F238E27FC236}">
                    <a16:creationId xmlns:a16="http://schemas.microsoft.com/office/drawing/2014/main" id="{00000000-0008-0000-2200-000048000000}"/>
                  </a:ext>
                </a:extLst>
              </p:cNvPr>
              <p:cNvGrpSpPr/>
              <p:nvPr/>
            </p:nvGrpSpPr>
            <p:grpSpPr>
              <a:xfrm>
                <a:off x="682172" y="2587983"/>
                <a:ext cx="955048" cy="597908"/>
                <a:chOff x="682172" y="2587983"/>
                <a:chExt cx="955048" cy="597908"/>
              </a:xfrm>
              <a:grpFill/>
            </p:grpSpPr>
            <p:sp>
              <p:nvSpPr>
                <p:cNvPr id="182" name="Freeform: Shape 45">
                  <a:extLst>
                    <a:ext uri="{FF2B5EF4-FFF2-40B4-BE49-F238E27FC236}">
                      <a16:creationId xmlns:a16="http://schemas.microsoft.com/office/drawing/2014/main" id="{00000000-0008-0000-2200-00004F000000}"/>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Freeform: Shape 46">
                  <a:extLst>
                    <a:ext uri="{FF2B5EF4-FFF2-40B4-BE49-F238E27FC236}">
                      <a16:creationId xmlns:a16="http://schemas.microsoft.com/office/drawing/2014/main" id="{00000000-0008-0000-2200-000050000000}"/>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Freeform: Shape 47">
                  <a:extLst>
                    <a:ext uri="{FF2B5EF4-FFF2-40B4-BE49-F238E27FC236}">
                      <a16:creationId xmlns:a16="http://schemas.microsoft.com/office/drawing/2014/main" id="{00000000-0008-0000-2200-000051000000}"/>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5" name="Freeform: Shape 48">
                  <a:extLst>
                    <a:ext uri="{FF2B5EF4-FFF2-40B4-BE49-F238E27FC236}">
                      <a16:creationId xmlns:a16="http://schemas.microsoft.com/office/drawing/2014/main" id="{00000000-0008-0000-2200-000052000000}"/>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6" name="Graphic 4">
                <a:extLst>
                  <a:ext uri="{FF2B5EF4-FFF2-40B4-BE49-F238E27FC236}">
                    <a16:creationId xmlns:a16="http://schemas.microsoft.com/office/drawing/2014/main" id="{00000000-0008-0000-2200-000049000000}"/>
                  </a:ext>
                </a:extLst>
              </p:cNvPr>
              <p:cNvGrpSpPr/>
              <p:nvPr/>
            </p:nvGrpSpPr>
            <p:grpSpPr>
              <a:xfrm>
                <a:off x="1247175" y="2474822"/>
                <a:ext cx="384427" cy="398872"/>
                <a:chOff x="1247175" y="2474822"/>
                <a:chExt cx="384427" cy="398872"/>
              </a:xfrm>
              <a:grpFill/>
            </p:grpSpPr>
            <p:sp>
              <p:nvSpPr>
                <p:cNvPr id="180" name="Freeform: Shape 43">
                  <a:extLst>
                    <a:ext uri="{FF2B5EF4-FFF2-40B4-BE49-F238E27FC236}">
                      <a16:creationId xmlns:a16="http://schemas.microsoft.com/office/drawing/2014/main" id="{00000000-0008-0000-2200-00004D000000}"/>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Freeform: Shape 44">
                  <a:extLst>
                    <a:ext uri="{FF2B5EF4-FFF2-40B4-BE49-F238E27FC236}">
                      <a16:creationId xmlns:a16="http://schemas.microsoft.com/office/drawing/2014/main" id="{00000000-0008-0000-2200-00004E000000}"/>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Graphic 4">
                <a:extLst>
                  <a:ext uri="{FF2B5EF4-FFF2-40B4-BE49-F238E27FC236}">
                    <a16:creationId xmlns:a16="http://schemas.microsoft.com/office/drawing/2014/main" id="{00000000-0008-0000-2200-00004A000000}"/>
                  </a:ext>
                </a:extLst>
              </p:cNvPr>
              <p:cNvGrpSpPr/>
              <p:nvPr/>
            </p:nvGrpSpPr>
            <p:grpSpPr>
              <a:xfrm>
                <a:off x="585062" y="2401789"/>
                <a:ext cx="630813" cy="448631"/>
                <a:chOff x="585062" y="2401789"/>
                <a:chExt cx="630813" cy="448631"/>
              </a:xfrm>
              <a:grpFill/>
            </p:grpSpPr>
            <p:sp>
              <p:nvSpPr>
                <p:cNvPr id="178" name="Freeform: Shape 41">
                  <a:extLst>
                    <a:ext uri="{FF2B5EF4-FFF2-40B4-BE49-F238E27FC236}">
                      <a16:creationId xmlns:a16="http://schemas.microsoft.com/office/drawing/2014/main" id="{00000000-0008-0000-2200-00004B000000}"/>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Freeform: Shape 42">
                  <a:extLst>
                    <a:ext uri="{FF2B5EF4-FFF2-40B4-BE49-F238E27FC236}">
                      <a16:creationId xmlns:a16="http://schemas.microsoft.com/office/drawing/2014/main" id="{00000000-0008-0000-2200-00004C00000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6" name="Graphic 4">
              <a:extLst>
                <a:ext uri="{FF2B5EF4-FFF2-40B4-BE49-F238E27FC236}">
                  <a16:creationId xmlns:a16="http://schemas.microsoft.com/office/drawing/2014/main" id="{00000000-0008-0000-2200-00000D000000}"/>
                </a:ext>
              </a:extLst>
            </p:cNvPr>
            <p:cNvGrpSpPr/>
            <p:nvPr/>
          </p:nvGrpSpPr>
          <p:grpSpPr>
            <a:xfrm>
              <a:off x="6348435" y="992176"/>
              <a:ext cx="805952" cy="787634"/>
              <a:chOff x="6348434" y="992176"/>
              <a:chExt cx="900948" cy="880472"/>
            </a:xfrm>
            <a:noFill/>
          </p:grpSpPr>
          <p:sp>
            <p:nvSpPr>
              <p:cNvPr id="147" name="Freeform: Shape 53">
                <a:extLst>
                  <a:ext uri="{FF2B5EF4-FFF2-40B4-BE49-F238E27FC236}">
                    <a16:creationId xmlns:a16="http://schemas.microsoft.com/office/drawing/2014/main" id="{00000000-0008-0000-2200-00002C000000}"/>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Freeform: Shape 54">
                <a:extLst>
                  <a:ext uri="{FF2B5EF4-FFF2-40B4-BE49-F238E27FC236}">
                    <a16:creationId xmlns:a16="http://schemas.microsoft.com/office/drawing/2014/main" id="{00000000-0008-0000-2200-00002D000000}"/>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Freeform: Shape 55">
                <a:extLst>
                  <a:ext uri="{FF2B5EF4-FFF2-40B4-BE49-F238E27FC236}">
                    <a16:creationId xmlns:a16="http://schemas.microsoft.com/office/drawing/2014/main" id="{00000000-0008-0000-2200-00002E000000}"/>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Freeform: Shape 56">
                <a:extLst>
                  <a:ext uri="{FF2B5EF4-FFF2-40B4-BE49-F238E27FC236}">
                    <a16:creationId xmlns:a16="http://schemas.microsoft.com/office/drawing/2014/main" id="{00000000-0008-0000-2200-00002F000000}"/>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Freeform: Shape 57">
                <a:extLst>
                  <a:ext uri="{FF2B5EF4-FFF2-40B4-BE49-F238E27FC236}">
                    <a16:creationId xmlns:a16="http://schemas.microsoft.com/office/drawing/2014/main" id="{00000000-0008-0000-2200-000030000000}"/>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Freeform: Shape 58">
                <a:extLst>
                  <a:ext uri="{FF2B5EF4-FFF2-40B4-BE49-F238E27FC236}">
                    <a16:creationId xmlns:a16="http://schemas.microsoft.com/office/drawing/2014/main" id="{00000000-0008-0000-2200-000031000000}"/>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3" name="Freeform: Shape 59">
                <a:extLst>
                  <a:ext uri="{FF2B5EF4-FFF2-40B4-BE49-F238E27FC236}">
                    <a16:creationId xmlns:a16="http://schemas.microsoft.com/office/drawing/2014/main" id="{00000000-0008-0000-2200-000032000000}"/>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4" name="Freeform: Shape 60">
                <a:extLst>
                  <a:ext uri="{FF2B5EF4-FFF2-40B4-BE49-F238E27FC236}">
                    <a16:creationId xmlns:a16="http://schemas.microsoft.com/office/drawing/2014/main" id="{00000000-0008-0000-2200-000033000000}"/>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Freeform: Shape 61">
                <a:extLst>
                  <a:ext uri="{FF2B5EF4-FFF2-40B4-BE49-F238E27FC236}">
                    <a16:creationId xmlns:a16="http://schemas.microsoft.com/office/drawing/2014/main" id="{00000000-0008-0000-2200-000034000000}"/>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Freeform: Shape 62">
                <a:extLst>
                  <a:ext uri="{FF2B5EF4-FFF2-40B4-BE49-F238E27FC236}">
                    <a16:creationId xmlns:a16="http://schemas.microsoft.com/office/drawing/2014/main" id="{00000000-0008-0000-2200-000035000000}"/>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Freeform: Shape 63">
                <a:extLst>
                  <a:ext uri="{FF2B5EF4-FFF2-40B4-BE49-F238E27FC236}">
                    <a16:creationId xmlns:a16="http://schemas.microsoft.com/office/drawing/2014/main" id="{00000000-0008-0000-2200-000036000000}"/>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64">
                <a:extLst>
                  <a:ext uri="{FF2B5EF4-FFF2-40B4-BE49-F238E27FC236}">
                    <a16:creationId xmlns:a16="http://schemas.microsoft.com/office/drawing/2014/main" id="{00000000-0008-0000-2200-000037000000}"/>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Freeform: Shape 65">
                <a:extLst>
                  <a:ext uri="{FF2B5EF4-FFF2-40B4-BE49-F238E27FC236}">
                    <a16:creationId xmlns:a16="http://schemas.microsoft.com/office/drawing/2014/main" id="{00000000-0008-0000-2200-000038000000}"/>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66">
                <a:extLst>
                  <a:ext uri="{FF2B5EF4-FFF2-40B4-BE49-F238E27FC236}">
                    <a16:creationId xmlns:a16="http://schemas.microsoft.com/office/drawing/2014/main" id="{00000000-0008-0000-2200-000039000000}"/>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67">
                <a:extLst>
                  <a:ext uri="{FF2B5EF4-FFF2-40B4-BE49-F238E27FC236}">
                    <a16:creationId xmlns:a16="http://schemas.microsoft.com/office/drawing/2014/main" id="{00000000-0008-0000-2200-00003A000000}"/>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68">
                <a:extLst>
                  <a:ext uri="{FF2B5EF4-FFF2-40B4-BE49-F238E27FC236}">
                    <a16:creationId xmlns:a16="http://schemas.microsoft.com/office/drawing/2014/main" id="{00000000-0008-0000-2200-00003B000000}"/>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69">
                <a:extLst>
                  <a:ext uri="{FF2B5EF4-FFF2-40B4-BE49-F238E27FC236}">
                    <a16:creationId xmlns:a16="http://schemas.microsoft.com/office/drawing/2014/main" id="{00000000-0008-0000-2200-00003C000000}"/>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70">
                <a:extLst>
                  <a:ext uri="{FF2B5EF4-FFF2-40B4-BE49-F238E27FC236}">
                    <a16:creationId xmlns:a16="http://schemas.microsoft.com/office/drawing/2014/main" id="{00000000-0008-0000-2200-00003D000000}"/>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71">
                <a:extLst>
                  <a:ext uri="{FF2B5EF4-FFF2-40B4-BE49-F238E27FC236}">
                    <a16:creationId xmlns:a16="http://schemas.microsoft.com/office/drawing/2014/main" id="{00000000-0008-0000-2200-00003E000000}"/>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72">
                <a:extLst>
                  <a:ext uri="{FF2B5EF4-FFF2-40B4-BE49-F238E27FC236}">
                    <a16:creationId xmlns:a16="http://schemas.microsoft.com/office/drawing/2014/main" id="{00000000-0008-0000-2200-00003F000000}"/>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7" name="Freeform: Shape 73">
                <a:extLst>
                  <a:ext uri="{FF2B5EF4-FFF2-40B4-BE49-F238E27FC236}">
                    <a16:creationId xmlns:a16="http://schemas.microsoft.com/office/drawing/2014/main" id="{00000000-0008-0000-2200-000040000000}"/>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8" name="Freeform: Shape 74">
                <a:extLst>
                  <a:ext uri="{FF2B5EF4-FFF2-40B4-BE49-F238E27FC236}">
                    <a16:creationId xmlns:a16="http://schemas.microsoft.com/office/drawing/2014/main" id="{00000000-0008-0000-2200-000041000000}"/>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9" name="Freeform: Shape 75">
                <a:extLst>
                  <a:ext uri="{FF2B5EF4-FFF2-40B4-BE49-F238E27FC236}">
                    <a16:creationId xmlns:a16="http://schemas.microsoft.com/office/drawing/2014/main" id="{00000000-0008-0000-2200-000042000000}"/>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Freeform: Shape 76">
                <a:extLst>
                  <a:ext uri="{FF2B5EF4-FFF2-40B4-BE49-F238E27FC236}">
                    <a16:creationId xmlns:a16="http://schemas.microsoft.com/office/drawing/2014/main" id="{00000000-0008-0000-2200-000043000000}"/>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Freeform: Shape 77">
                <a:extLst>
                  <a:ext uri="{FF2B5EF4-FFF2-40B4-BE49-F238E27FC236}">
                    <a16:creationId xmlns:a16="http://schemas.microsoft.com/office/drawing/2014/main" id="{00000000-0008-0000-2200-000044000000}"/>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Freeform: Shape 78">
                <a:extLst>
                  <a:ext uri="{FF2B5EF4-FFF2-40B4-BE49-F238E27FC236}">
                    <a16:creationId xmlns:a16="http://schemas.microsoft.com/office/drawing/2014/main" id="{00000000-0008-0000-2200-000045000000}"/>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Freeform: Shape 79">
                <a:extLst>
                  <a:ext uri="{FF2B5EF4-FFF2-40B4-BE49-F238E27FC236}">
                    <a16:creationId xmlns:a16="http://schemas.microsoft.com/office/drawing/2014/main" id="{00000000-0008-0000-2200-000046000000}"/>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0000000-0008-0000-2200-00000E000000}"/>
                </a:ext>
              </a:extLst>
            </p:cNvPr>
            <p:cNvGrpSpPr/>
            <p:nvPr/>
          </p:nvGrpSpPr>
          <p:grpSpPr>
            <a:xfrm>
              <a:off x="690498" y="992176"/>
              <a:ext cx="805952" cy="787634"/>
              <a:chOff x="690499" y="992176"/>
              <a:chExt cx="900948" cy="880472"/>
            </a:xfrm>
            <a:noFill/>
          </p:grpSpPr>
          <p:sp>
            <p:nvSpPr>
              <p:cNvPr id="120" name="Freeform: Shape 109">
                <a:extLst>
                  <a:ext uri="{FF2B5EF4-FFF2-40B4-BE49-F238E27FC236}">
                    <a16:creationId xmlns:a16="http://schemas.microsoft.com/office/drawing/2014/main" id="{00000000-0008-0000-2200-000011000000}"/>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Freeform: Shape 110">
                <a:extLst>
                  <a:ext uri="{FF2B5EF4-FFF2-40B4-BE49-F238E27FC236}">
                    <a16:creationId xmlns:a16="http://schemas.microsoft.com/office/drawing/2014/main" id="{00000000-0008-0000-2200-000012000000}"/>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Freeform: Shape 111">
                <a:extLst>
                  <a:ext uri="{FF2B5EF4-FFF2-40B4-BE49-F238E27FC236}">
                    <a16:creationId xmlns:a16="http://schemas.microsoft.com/office/drawing/2014/main" id="{00000000-0008-0000-2200-000013000000}"/>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Freeform: Shape 112">
                <a:extLst>
                  <a:ext uri="{FF2B5EF4-FFF2-40B4-BE49-F238E27FC236}">
                    <a16:creationId xmlns:a16="http://schemas.microsoft.com/office/drawing/2014/main" id="{00000000-0008-0000-2200-000014000000}"/>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Freeform: Shape 113">
                <a:extLst>
                  <a:ext uri="{FF2B5EF4-FFF2-40B4-BE49-F238E27FC236}">
                    <a16:creationId xmlns:a16="http://schemas.microsoft.com/office/drawing/2014/main" id="{00000000-0008-0000-2200-000015000000}"/>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Freeform: Shape 114">
                <a:extLst>
                  <a:ext uri="{FF2B5EF4-FFF2-40B4-BE49-F238E27FC236}">
                    <a16:creationId xmlns:a16="http://schemas.microsoft.com/office/drawing/2014/main" id="{00000000-0008-0000-2200-000016000000}"/>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Freeform: Shape 115">
                <a:extLst>
                  <a:ext uri="{FF2B5EF4-FFF2-40B4-BE49-F238E27FC236}">
                    <a16:creationId xmlns:a16="http://schemas.microsoft.com/office/drawing/2014/main" id="{00000000-0008-0000-2200-000017000000}"/>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116">
                <a:extLst>
                  <a:ext uri="{FF2B5EF4-FFF2-40B4-BE49-F238E27FC236}">
                    <a16:creationId xmlns:a16="http://schemas.microsoft.com/office/drawing/2014/main" id="{00000000-0008-0000-2200-000018000000}"/>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117">
                <a:extLst>
                  <a:ext uri="{FF2B5EF4-FFF2-40B4-BE49-F238E27FC236}">
                    <a16:creationId xmlns:a16="http://schemas.microsoft.com/office/drawing/2014/main" id="{00000000-0008-0000-2200-00001900000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118">
                <a:extLst>
                  <a:ext uri="{FF2B5EF4-FFF2-40B4-BE49-F238E27FC236}">
                    <a16:creationId xmlns:a16="http://schemas.microsoft.com/office/drawing/2014/main" id="{00000000-0008-0000-2200-00001A000000}"/>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119">
                <a:extLst>
                  <a:ext uri="{FF2B5EF4-FFF2-40B4-BE49-F238E27FC236}">
                    <a16:creationId xmlns:a16="http://schemas.microsoft.com/office/drawing/2014/main" id="{00000000-0008-0000-2200-00001B000000}"/>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120">
                <a:extLst>
                  <a:ext uri="{FF2B5EF4-FFF2-40B4-BE49-F238E27FC236}">
                    <a16:creationId xmlns:a16="http://schemas.microsoft.com/office/drawing/2014/main" id="{00000000-0008-0000-2200-00001C000000}"/>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121">
                <a:extLst>
                  <a:ext uri="{FF2B5EF4-FFF2-40B4-BE49-F238E27FC236}">
                    <a16:creationId xmlns:a16="http://schemas.microsoft.com/office/drawing/2014/main" id="{00000000-0008-0000-2200-00001D000000}"/>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122">
                <a:extLst>
                  <a:ext uri="{FF2B5EF4-FFF2-40B4-BE49-F238E27FC236}">
                    <a16:creationId xmlns:a16="http://schemas.microsoft.com/office/drawing/2014/main" id="{00000000-0008-0000-2200-00001E000000}"/>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123">
                <a:extLst>
                  <a:ext uri="{FF2B5EF4-FFF2-40B4-BE49-F238E27FC236}">
                    <a16:creationId xmlns:a16="http://schemas.microsoft.com/office/drawing/2014/main" id="{00000000-0008-0000-2200-00001F000000}"/>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124">
                <a:extLst>
                  <a:ext uri="{FF2B5EF4-FFF2-40B4-BE49-F238E27FC236}">
                    <a16:creationId xmlns:a16="http://schemas.microsoft.com/office/drawing/2014/main" id="{00000000-0008-0000-2200-000020000000}"/>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125">
                <a:extLst>
                  <a:ext uri="{FF2B5EF4-FFF2-40B4-BE49-F238E27FC236}">
                    <a16:creationId xmlns:a16="http://schemas.microsoft.com/office/drawing/2014/main" id="{00000000-0008-0000-2200-000021000000}"/>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126">
                <a:extLst>
                  <a:ext uri="{FF2B5EF4-FFF2-40B4-BE49-F238E27FC236}">
                    <a16:creationId xmlns:a16="http://schemas.microsoft.com/office/drawing/2014/main" id="{00000000-0008-0000-2200-000022000000}"/>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127">
                <a:extLst>
                  <a:ext uri="{FF2B5EF4-FFF2-40B4-BE49-F238E27FC236}">
                    <a16:creationId xmlns:a16="http://schemas.microsoft.com/office/drawing/2014/main" id="{00000000-0008-0000-2200-000023000000}"/>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128">
                <a:extLst>
                  <a:ext uri="{FF2B5EF4-FFF2-40B4-BE49-F238E27FC236}">
                    <a16:creationId xmlns:a16="http://schemas.microsoft.com/office/drawing/2014/main" id="{00000000-0008-0000-2200-000024000000}"/>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129">
                <a:extLst>
                  <a:ext uri="{FF2B5EF4-FFF2-40B4-BE49-F238E27FC236}">
                    <a16:creationId xmlns:a16="http://schemas.microsoft.com/office/drawing/2014/main" id="{00000000-0008-0000-2200-000025000000}"/>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130">
                <a:extLst>
                  <a:ext uri="{FF2B5EF4-FFF2-40B4-BE49-F238E27FC236}">
                    <a16:creationId xmlns:a16="http://schemas.microsoft.com/office/drawing/2014/main" id="{00000000-0008-0000-2200-000026000000}"/>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131">
                <a:extLst>
                  <a:ext uri="{FF2B5EF4-FFF2-40B4-BE49-F238E27FC236}">
                    <a16:creationId xmlns:a16="http://schemas.microsoft.com/office/drawing/2014/main" id="{00000000-0008-0000-2200-000027000000}"/>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132">
                <a:extLst>
                  <a:ext uri="{FF2B5EF4-FFF2-40B4-BE49-F238E27FC236}">
                    <a16:creationId xmlns:a16="http://schemas.microsoft.com/office/drawing/2014/main" id="{00000000-0008-0000-2200-000028000000}"/>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133">
                <a:extLst>
                  <a:ext uri="{FF2B5EF4-FFF2-40B4-BE49-F238E27FC236}">
                    <a16:creationId xmlns:a16="http://schemas.microsoft.com/office/drawing/2014/main" id="{00000000-0008-0000-2200-000029000000}"/>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134">
                <a:extLst>
                  <a:ext uri="{FF2B5EF4-FFF2-40B4-BE49-F238E27FC236}">
                    <a16:creationId xmlns:a16="http://schemas.microsoft.com/office/drawing/2014/main" id="{00000000-0008-0000-2200-00002A000000}"/>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135">
                <a:extLst>
                  <a:ext uri="{FF2B5EF4-FFF2-40B4-BE49-F238E27FC236}">
                    <a16:creationId xmlns:a16="http://schemas.microsoft.com/office/drawing/2014/main" id="{00000000-0008-0000-2200-00002B000000}"/>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8" name="Rectangle 14">
              <a:extLst>
                <a:ext uri="{FF2B5EF4-FFF2-40B4-BE49-F238E27FC236}">
                  <a16:creationId xmlns:a16="http://schemas.microsoft.com/office/drawing/2014/main" id="{00000000-0008-0000-2200-00000F000000}"/>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36">
              <a:extLst>
                <a:ext uri="{FF2B5EF4-FFF2-40B4-BE49-F238E27FC236}">
                  <a16:creationId xmlns:a16="http://schemas.microsoft.com/office/drawing/2014/main" id="{00000000-0008-0000-2200-000010000000}"/>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dirty="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126551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EC880D-1D78-49B9-B1D3-05F7A6860CB7}"/>
              </a:ext>
            </a:extLst>
          </p:cNvPr>
          <p:cNvSpPr>
            <a:spLocks noGrp="1"/>
          </p:cNvSpPr>
          <p:nvPr>
            <p:ph type="title"/>
          </p:nvPr>
        </p:nvSpPr>
        <p:spPr/>
        <p:txBody>
          <a:bodyPr/>
          <a:lstStyle/>
          <a:p>
            <a:r>
              <a:rPr lang="sv-SE" dirty="0"/>
              <a:t>Fjärrvärmeleveranser</a:t>
            </a:r>
          </a:p>
        </p:txBody>
      </p:sp>
      <p:sp>
        <p:nvSpPr>
          <p:cNvPr id="3" name="Platshållare för text 2">
            <a:extLst>
              <a:ext uri="{FF2B5EF4-FFF2-40B4-BE49-F238E27FC236}">
                <a16:creationId xmlns:a16="http://schemas.microsoft.com/office/drawing/2014/main" id="{2F2AA010-E6D5-46A2-B36E-DE7FA5DE933B}"/>
              </a:ext>
            </a:extLst>
          </p:cNvPr>
          <p:cNvSpPr>
            <a:spLocks noGrp="1"/>
          </p:cNvSpPr>
          <p:nvPr>
            <p:ph type="body" sz="quarter" idx="18"/>
          </p:nvPr>
        </p:nvSpPr>
        <p:spPr/>
        <p:txBody>
          <a:bodyPr/>
          <a:lstStyle/>
          <a:p>
            <a:r>
              <a:rPr lang="sv-SE" dirty="0"/>
              <a:t>Källa: Energiföretagen Sverige, SCB, SMHI</a:t>
            </a:r>
          </a:p>
        </p:txBody>
      </p:sp>
      <p:sp>
        <p:nvSpPr>
          <p:cNvPr id="4" name="Platshållare för datum 3">
            <a:extLst>
              <a:ext uri="{FF2B5EF4-FFF2-40B4-BE49-F238E27FC236}">
                <a16:creationId xmlns:a16="http://schemas.microsoft.com/office/drawing/2014/main" id="{C8560058-F4AD-47A2-A07E-443B60E32465}"/>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EEF6E70E-9171-459C-8A37-76ADD554CF24}"/>
              </a:ext>
            </a:extLst>
          </p:cNvPr>
          <p:cNvSpPr>
            <a:spLocks noGrp="1"/>
          </p:cNvSpPr>
          <p:nvPr>
            <p:ph type="sldNum" sz="quarter" idx="21"/>
          </p:nvPr>
        </p:nvSpPr>
        <p:spPr/>
        <p:txBody>
          <a:bodyPr/>
          <a:lstStyle/>
          <a:p>
            <a:pPr>
              <a:defRPr/>
            </a:pPr>
            <a:fld id="{30D2372E-50D1-4AC7-942F-EA3CFDEB5908}" type="slidenum">
              <a:rPr lang="sv-SE" smtClean="0"/>
              <a:pPr>
                <a:defRPr/>
              </a:pPr>
              <a:t>36</a:t>
            </a:fld>
            <a:endParaRPr lang="sv-SE" dirty="0"/>
          </a:p>
        </p:txBody>
      </p:sp>
      <p:sp>
        <p:nvSpPr>
          <p:cNvPr id="10" name="TextBox 12">
            <a:extLst>
              <a:ext uri="{FF2B5EF4-FFF2-40B4-BE49-F238E27FC236}">
                <a16:creationId xmlns:a16="http://schemas.microsoft.com/office/drawing/2014/main" id="{0FA20D61-E670-4CB2-BBFD-279F129DDD51}"/>
              </a:ext>
            </a:extLst>
          </p:cNvPr>
          <p:cNvSpPr txBox="1"/>
          <p:nvPr>
            <p:custDataLst>
              <p:tags r:id="rId1"/>
            </p:custDataLst>
          </p:nvPr>
        </p:nvSpPr>
        <p:spPr>
          <a:xfrm>
            <a:off x="641350" y="1658264"/>
            <a:ext cx="1084439" cy="341632"/>
          </a:xfrm>
          <a:prstGeom prst="rect">
            <a:avLst/>
          </a:prstGeom>
          <a:noFill/>
        </p:spPr>
        <p:txBody>
          <a:bodyPr wrap="square" rtlCol="0">
            <a:spAutoFit/>
          </a:bodyPr>
          <a:lstStyle/>
          <a:p>
            <a:pPr>
              <a:lnSpc>
                <a:spcPct val="90000"/>
              </a:lnSpc>
              <a:spcBef>
                <a:spcPts val="600"/>
              </a:spcBef>
            </a:pPr>
            <a:r>
              <a:rPr lang="sv-SE" dirty="0"/>
              <a:t>GWh</a:t>
            </a:r>
          </a:p>
        </p:txBody>
      </p:sp>
      <p:sp>
        <p:nvSpPr>
          <p:cNvPr id="11" name="TextBox 10">
            <a:extLst>
              <a:ext uri="{FF2B5EF4-FFF2-40B4-BE49-F238E27FC236}">
                <a16:creationId xmlns:a16="http://schemas.microsoft.com/office/drawing/2014/main" id="{6BFF6B87-87CA-4992-B1ED-06D3FD1A5909}"/>
              </a:ext>
            </a:extLst>
          </p:cNvPr>
          <p:cNvSpPr txBox="1"/>
          <p:nvPr>
            <p:custDataLst>
              <p:tags r:id="rId2"/>
            </p:custDataLst>
          </p:nvPr>
        </p:nvSpPr>
        <p:spPr>
          <a:xfrm>
            <a:off x="8699267" y="2839101"/>
            <a:ext cx="2187009" cy="341632"/>
          </a:xfrm>
          <a:prstGeom prst="rect">
            <a:avLst/>
          </a:prstGeom>
          <a:noFill/>
        </p:spPr>
        <p:txBody>
          <a:bodyPr wrap="none" rtlCol="0">
            <a:spAutoFit/>
          </a:bodyPr>
          <a:lstStyle/>
          <a:p>
            <a:pPr>
              <a:lnSpc>
                <a:spcPct val="90000"/>
              </a:lnSpc>
              <a:spcBef>
                <a:spcPts val="600"/>
              </a:spcBef>
            </a:pPr>
            <a:r>
              <a:rPr lang="sv-SE" dirty="0">
                <a:latin typeface="+mn-lt"/>
              </a:rPr>
              <a:t>Fjärrvärmeleveranser</a:t>
            </a:r>
          </a:p>
        </p:txBody>
      </p:sp>
      <p:sp>
        <p:nvSpPr>
          <p:cNvPr id="12" name="TextBox 14">
            <a:extLst>
              <a:ext uri="{FF2B5EF4-FFF2-40B4-BE49-F238E27FC236}">
                <a16:creationId xmlns:a16="http://schemas.microsoft.com/office/drawing/2014/main" id="{2A19B396-E8B7-4022-82C5-015117B95368}"/>
              </a:ext>
            </a:extLst>
          </p:cNvPr>
          <p:cNvSpPr txBox="1"/>
          <p:nvPr/>
        </p:nvSpPr>
        <p:spPr>
          <a:xfrm>
            <a:off x="8699267" y="3183281"/>
            <a:ext cx="1984389" cy="341632"/>
          </a:xfrm>
          <a:prstGeom prst="rect">
            <a:avLst/>
          </a:prstGeom>
          <a:noFill/>
        </p:spPr>
        <p:txBody>
          <a:bodyPr wrap="none" rtlCol="0">
            <a:spAutoFit/>
          </a:bodyPr>
          <a:lstStyle/>
          <a:p>
            <a:pPr>
              <a:lnSpc>
                <a:spcPct val="90000"/>
              </a:lnSpc>
              <a:spcBef>
                <a:spcPts val="600"/>
              </a:spcBef>
            </a:pPr>
            <a:r>
              <a:rPr lang="sv-SE" dirty="0">
                <a:latin typeface="+mn-lt"/>
              </a:rPr>
              <a:t>Graddagskorrigerat</a:t>
            </a:r>
          </a:p>
        </p:txBody>
      </p:sp>
      <p:grpSp>
        <p:nvGrpSpPr>
          <p:cNvPr id="13" name="Graphic 4">
            <a:extLst>
              <a:ext uri="{FF2B5EF4-FFF2-40B4-BE49-F238E27FC236}">
                <a16:creationId xmlns:a16="http://schemas.microsoft.com/office/drawing/2014/main" id="{025FFEA8-6297-4B05-B783-D7433300231D}"/>
              </a:ext>
            </a:extLst>
          </p:cNvPr>
          <p:cNvGrpSpPr/>
          <p:nvPr/>
        </p:nvGrpSpPr>
        <p:grpSpPr>
          <a:xfrm>
            <a:off x="9311615" y="3738293"/>
            <a:ext cx="2239035" cy="1969252"/>
            <a:chOff x="2612884" y="875142"/>
            <a:chExt cx="1034501" cy="909853"/>
          </a:xfrm>
          <a:solidFill>
            <a:schemeClr val="accent4"/>
          </a:solidFill>
        </p:grpSpPr>
        <p:sp>
          <p:nvSpPr>
            <p:cNvPr id="14" name="Freeform: Shape 15">
              <a:extLst>
                <a:ext uri="{FF2B5EF4-FFF2-40B4-BE49-F238E27FC236}">
                  <a16:creationId xmlns:a16="http://schemas.microsoft.com/office/drawing/2014/main" id="{77B43C9F-F9A6-4273-A78D-90B54DC135AB}"/>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15" name="Freeform: Shape 16">
              <a:extLst>
                <a:ext uri="{FF2B5EF4-FFF2-40B4-BE49-F238E27FC236}">
                  <a16:creationId xmlns:a16="http://schemas.microsoft.com/office/drawing/2014/main" id="{492AA9D2-F0C5-47CE-BD57-79BF235F1CC8}"/>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56A9DC49-97BA-4884-AE5B-69218B57AAAB}"/>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A81830D9-FAA0-424D-B2FC-3B40C50BA86C}"/>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04FB73D6-27CE-4EEE-9518-E06D26C48810}"/>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8F803AAB-F901-4430-A3D5-D1F8AC65D5B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715F8FA8-3D8C-4717-9ADA-84D5045D2E54}"/>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C01B2532-F693-483C-8492-DCB139D991B9}"/>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9A3959FF-B1B7-43E7-A3A9-54F1531ADD9C}"/>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AF988ADE-D0F3-4DA9-8180-914FB58A1B9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9777F380-0D36-4F26-8417-072B18FDB584}"/>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D26D67FD-E6EE-4FA6-BB05-104C36841ACF}"/>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26" name="Freeform: Shape 27">
              <a:extLst>
                <a:ext uri="{FF2B5EF4-FFF2-40B4-BE49-F238E27FC236}">
                  <a16:creationId xmlns:a16="http://schemas.microsoft.com/office/drawing/2014/main" id="{51745330-F94F-42EE-A17D-3BE7CAA3E5EB}"/>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7" name="Freeform: Shape 28">
              <a:extLst>
                <a:ext uri="{FF2B5EF4-FFF2-40B4-BE49-F238E27FC236}">
                  <a16:creationId xmlns:a16="http://schemas.microsoft.com/office/drawing/2014/main" id="{C66A7408-540F-4EC9-9318-E3E48491D90C}"/>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28" name="Freeform: Shape 29">
              <a:extLst>
                <a:ext uri="{FF2B5EF4-FFF2-40B4-BE49-F238E27FC236}">
                  <a16:creationId xmlns:a16="http://schemas.microsoft.com/office/drawing/2014/main" id="{800E7529-7783-4619-8537-A3E5A4917C3C}"/>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29" name="Freeform: Shape 30">
              <a:extLst>
                <a:ext uri="{FF2B5EF4-FFF2-40B4-BE49-F238E27FC236}">
                  <a16:creationId xmlns:a16="http://schemas.microsoft.com/office/drawing/2014/main" id="{833B413B-5D0C-45AE-97C8-1F7AC10C5DE6}"/>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30" name="Freeform: Shape 31">
              <a:extLst>
                <a:ext uri="{FF2B5EF4-FFF2-40B4-BE49-F238E27FC236}">
                  <a16:creationId xmlns:a16="http://schemas.microsoft.com/office/drawing/2014/main" id="{309F1779-42BC-4D34-BA51-9F5E3D228E86}"/>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2300-000002000000}"/>
              </a:ext>
            </a:extLst>
          </p:cNvPr>
          <p:cNvGraphicFramePr>
            <a:graphicFrameLocks noGrp="1"/>
          </p:cNvGraphicFramePr>
          <p:nvPr>
            <p:ph sz="quarter" idx="22"/>
            <p:extLst>
              <p:ext uri="{D42A27DB-BD31-4B8C-83A1-F6EECF244321}">
                <p14:modId xmlns:p14="http://schemas.microsoft.com/office/powerpoint/2010/main" val="329095606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5223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8211-003D-40C6-9F79-DFAF062DC304}"/>
              </a:ext>
            </a:extLst>
          </p:cNvPr>
          <p:cNvSpPr>
            <a:spLocks noGrp="1"/>
          </p:cNvSpPr>
          <p:nvPr>
            <p:ph type="title"/>
          </p:nvPr>
        </p:nvSpPr>
        <p:spPr/>
        <p:txBody>
          <a:bodyPr/>
          <a:lstStyle/>
          <a:p>
            <a:r>
              <a:rPr lang="sv-SE" dirty="0"/>
              <a:t>CO</a:t>
            </a:r>
            <a:r>
              <a:rPr lang="sv-SE" baseline="-25000" dirty="0"/>
              <a:t>2</a:t>
            </a:r>
            <a:r>
              <a:rPr lang="sv-SE" dirty="0"/>
              <a:t>-utsläpp från fjärrvärme</a:t>
            </a:r>
          </a:p>
        </p:txBody>
      </p:sp>
      <p:sp>
        <p:nvSpPr>
          <p:cNvPr id="3" name="Platshållare för text 2">
            <a:extLst>
              <a:ext uri="{FF2B5EF4-FFF2-40B4-BE49-F238E27FC236}">
                <a16:creationId xmlns:a16="http://schemas.microsoft.com/office/drawing/2014/main" id="{26D30903-8ED6-4580-8C1E-0882944B64C7}"/>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6D755A3D-F778-4BE5-B4F5-00BFDEAEF6AF}"/>
              </a:ext>
            </a:extLst>
          </p:cNvPr>
          <p:cNvSpPr>
            <a:spLocks noGrp="1"/>
          </p:cNvSpPr>
          <p:nvPr>
            <p:ph type="dt" sz="half" idx="19"/>
          </p:nvPr>
        </p:nvSpPr>
        <p:spPr/>
        <p:txBody>
          <a:bodyPr/>
          <a:lstStyle/>
          <a:p>
            <a:pPr>
              <a:defRPr/>
            </a:pPr>
            <a:r>
              <a:rPr lang="sv-SE" dirty="0"/>
              <a:t>2022-12-05</a:t>
            </a:r>
          </a:p>
          <a:p>
            <a:pPr>
              <a:defRPr/>
            </a:pPr>
            <a:endParaRPr lang="sv-SE" dirty="0"/>
          </a:p>
        </p:txBody>
      </p:sp>
      <p:sp>
        <p:nvSpPr>
          <p:cNvPr id="5" name="Platshållare för bildnummer 4">
            <a:extLst>
              <a:ext uri="{FF2B5EF4-FFF2-40B4-BE49-F238E27FC236}">
                <a16:creationId xmlns:a16="http://schemas.microsoft.com/office/drawing/2014/main" id="{DE9B8051-858C-44DD-821B-18D9E142456E}"/>
              </a:ext>
            </a:extLst>
          </p:cNvPr>
          <p:cNvSpPr>
            <a:spLocks noGrp="1"/>
          </p:cNvSpPr>
          <p:nvPr>
            <p:ph type="sldNum" sz="quarter" idx="21"/>
          </p:nvPr>
        </p:nvSpPr>
        <p:spPr/>
        <p:txBody>
          <a:bodyPr/>
          <a:lstStyle/>
          <a:p>
            <a:pPr>
              <a:defRPr/>
            </a:pPr>
            <a:fld id="{30D2372E-50D1-4AC7-942F-EA3CFDEB5908}" type="slidenum">
              <a:rPr lang="sv-SE" smtClean="0"/>
              <a:pPr>
                <a:defRPr/>
              </a:pPr>
              <a:t>37</a:t>
            </a:fld>
            <a:endParaRPr lang="sv-SE" dirty="0"/>
          </a:p>
        </p:txBody>
      </p:sp>
      <p:sp>
        <p:nvSpPr>
          <p:cNvPr id="9" name="TextBox 8">
            <a:extLst>
              <a:ext uri="{FF2B5EF4-FFF2-40B4-BE49-F238E27FC236}">
                <a16:creationId xmlns:a16="http://schemas.microsoft.com/office/drawing/2014/main" id="{5CF87648-2797-46B8-939F-90BE383FDB89}"/>
              </a:ext>
            </a:extLst>
          </p:cNvPr>
          <p:cNvSpPr txBox="1"/>
          <p:nvPr>
            <p:custDataLst>
              <p:tags r:id="rId1"/>
            </p:custDataLst>
          </p:nvPr>
        </p:nvSpPr>
        <p:spPr>
          <a:xfrm>
            <a:off x="596694" y="1801139"/>
            <a:ext cx="2436438"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 g/kWh lev. energi</a:t>
            </a:r>
          </a:p>
        </p:txBody>
      </p:sp>
      <p:grpSp>
        <p:nvGrpSpPr>
          <p:cNvPr id="10" name="Graphic 4">
            <a:extLst>
              <a:ext uri="{FF2B5EF4-FFF2-40B4-BE49-F238E27FC236}">
                <a16:creationId xmlns:a16="http://schemas.microsoft.com/office/drawing/2014/main" id="{B6CDC6AB-DB59-48E1-9E7D-3A859FD66EF9}"/>
              </a:ext>
            </a:extLst>
          </p:cNvPr>
          <p:cNvGrpSpPr/>
          <p:nvPr/>
        </p:nvGrpSpPr>
        <p:grpSpPr>
          <a:xfrm>
            <a:off x="9147429" y="3142589"/>
            <a:ext cx="2152396" cy="1604036"/>
            <a:chOff x="8523747" y="938294"/>
            <a:chExt cx="1052157" cy="784102"/>
          </a:xfrm>
          <a:solidFill>
            <a:schemeClr val="accent4"/>
          </a:solidFill>
        </p:grpSpPr>
        <p:grpSp>
          <p:nvGrpSpPr>
            <p:cNvPr id="11" name="Graphic 4">
              <a:extLst>
                <a:ext uri="{FF2B5EF4-FFF2-40B4-BE49-F238E27FC236}">
                  <a16:creationId xmlns:a16="http://schemas.microsoft.com/office/drawing/2014/main" id="{BDC64B47-5E89-426C-93E2-68B8DE574AAF}"/>
                </a:ext>
              </a:extLst>
            </p:cNvPr>
            <p:cNvGrpSpPr/>
            <p:nvPr/>
          </p:nvGrpSpPr>
          <p:grpSpPr>
            <a:xfrm>
              <a:off x="8893728" y="1435079"/>
              <a:ext cx="402885" cy="230335"/>
              <a:chOff x="8893728" y="1435079"/>
              <a:chExt cx="402885" cy="230335"/>
            </a:xfrm>
            <a:grpFill/>
          </p:grpSpPr>
          <p:sp>
            <p:nvSpPr>
              <p:cNvPr id="23" name="Freeform: Shape 24">
                <a:extLst>
                  <a:ext uri="{FF2B5EF4-FFF2-40B4-BE49-F238E27FC236}">
                    <a16:creationId xmlns:a16="http://schemas.microsoft.com/office/drawing/2014/main" id="{621D7CAB-8654-45C4-ADEC-0222DB91871B}"/>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803CE379-3D5A-4EF5-B121-730471575370}"/>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12B73C2F-2A8D-4759-ADEB-C40132DD4DFA}"/>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A4D778CD-DB05-42D0-9EFE-98F6BC4E8CB7}"/>
                </a:ext>
              </a:extLst>
            </p:cNvPr>
            <p:cNvGrpSpPr/>
            <p:nvPr/>
          </p:nvGrpSpPr>
          <p:grpSpPr>
            <a:xfrm>
              <a:off x="8620857" y="1124488"/>
              <a:ext cx="955047" cy="597908"/>
              <a:chOff x="8620857" y="1124488"/>
              <a:chExt cx="955047" cy="597908"/>
            </a:xfrm>
            <a:grpFill/>
          </p:grpSpPr>
          <p:sp>
            <p:nvSpPr>
              <p:cNvPr id="19" name="Freeform: Shape 20">
                <a:extLst>
                  <a:ext uri="{FF2B5EF4-FFF2-40B4-BE49-F238E27FC236}">
                    <a16:creationId xmlns:a16="http://schemas.microsoft.com/office/drawing/2014/main" id="{C99A21CF-83D6-40FC-911F-CB8645F0D591}"/>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5DD4DF8F-6D45-4B4D-BF95-3C4DC4FB4D55}"/>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B1A72161-D22D-4944-963A-297F32C84A4D}"/>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A5DF6BAB-BE9E-46C8-B3FB-DE5AD13AF86F}"/>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A3D1E2D-B0C6-4FA7-A98B-6C297F4C2E6B}"/>
                </a:ext>
              </a:extLst>
            </p:cNvPr>
            <p:cNvGrpSpPr/>
            <p:nvPr/>
          </p:nvGrpSpPr>
          <p:grpSpPr>
            <a:xfrm>
              <a:off x="9185860" y="1011327"/>
              <a:ext cx="384427" cy="398872"/>
              <a:chOff x="9185860" y="1011327"/>
              <a:chExt cx="384427" cy="398872"/>
            </a:xfrm>
            <a:grpFill/>
          </p:grpSpPr>
          <p:sp>
            <p:nvSpPr>
              <p:cNvPr id="17" name="Freeform: Shape 18">
                <a:extLst>
                  <a:ext uri="{FF2B5EF4-FFF2-40B4-BE49-F238E27FC236}">
                    <a16:creationId xmlns:a16="http://schemas.microsoft.com/office/drawing/2014/main" id="{66420BB9-A8E0-4F52-AC5D-5A31218ACFC9}"/>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43BCA6B-A50F-4996-A9A0-1518666DBD41}"/>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89D606A2-642A-463E-8573-3C65D41109B9}"/>
                </a:ext>
              </a:extLst>
            </p:cNvPr>
            <p:cNvGrpSpPr/>
            <p:nvPr/>
          </p:nvGrpSpPr>
          <p:grpSpPr>
            <a:xfrm>
              <a:off x="8523747" y="938294"/>
              <a:ext cx="630812" cy="448631"/>
              <a:chOff x="8523747" y="938294"/>
              <a:chExt cx="630812" cy="448631"/>
            </a:xfrm>
            <a:grpFill/>
          </p:grpSpPr>
          <p:sp>
            <p:nvSpPr>
              <p:cNvPr id="15" name="Freeform: Shape 16">
                <a:extLst>
                  <a:ext uri="{FF2B5EF4-FFF2-40B4-BE49-F238E27FC236}">
                    <a16:creationId xmlns:a16="http://schemas.microsoft.com/office/drawing/2014/main" id="{42FB7365-7642-4144-B02E-7CB4AADECA52}"/>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6CE5CFF4-8193-43B7-9F73-ADBE26798A8D}"/>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en-US"/>
              </a:p>
            </p:txBody>
          </p:sp>
        </p:grpSp>
      </p:grpSp>
      <p:graphicFrame>
        <p:nvGraphicFramePr>
          <p:cNvPr id="8" name="Diagram 9">
            <a:extLst>
              <a:ext uri="{FF2B5EF4-FFF2-40B4-BE49-F238E27FC236}">
                <a16:creationId xmlns:a16="http://schemas.microsoft.com/office/drawing/2014/main" id="{00000000-0008-0000-2400-000003000000}"/>
              </a:ext>
            </a:extLst>
          </p:cNvPr>
          <p:cNvGraphicFramePr>
            <a:graphicFrameLocks noGrp="1"/>
          </p:cNvGraphicFramePr>
          <p:nvPr>
            <p:ph sz="quarter" idx="22"/>
            <p:extLst>
              <p:ext uri="{D42A27DB-BD31-4B8C-83A1-F6EECF244321}">
                <p14:modId xmlns:p14="http://schemas.microsoft.com/office/powerpoint/2010/main" val="328571986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69470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dirty="0"/>
              <a:t>Sveriges fjärrvärmenät </a:t>
            </a:r>
            <a:r>
              <a:rPr lang="sv-SE" dirty="0">
                <a:latin typeface="Arial" panose="020B0604020202020204" pitchFamily="34" charset="0"/>
                <a:cs typeface="Arial" panose="020B0604020202020204" pitchFamily="34" charset="0"/>
              </a:rPr>
              <a:t>‒</a:t>
            </a:r>
            <a:r>
              <a:rPr lang="sv-SE" dirty="0"/>
              <a:t> nätlängd </a:t>
            </a:r>
            <a:endParaRPr lang="sv-SE" sz="24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2" name="Date Placeholder 1">
            <a:extLst>
              <a:ext uri="{FF2B5EF4-FFF2-40B4-BE49-F238E27FC236}">
                <a16:creationId xmlns:a16="http://schemas.microsoft.com/office/drawing/2014/main" id="{7CE31981-C8EA-4792-8E4B-912CB31F4D8F}"/>
              </a:ext>
            </a:extLst>
          </p:cNvPr>
          <p:cNvSpPr>
            <a:spLocks noGrp="1"/>
          </p:cNvSpPr>
          <p:nvPr>
            <p:ph type="dt" sz="half" idx="19"/>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sv-SE" dirty="0"/>
              <a:t>2020-08-30</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38</a:t>
            </a:fld>
            <a:endParaRPr lang="sv-SE" dirty="0"/>
          </a:p>
        </p:txBody>
      </p:sp>
      <p:grpSp>
        <p:nvGrpSpPr>
          <p:cNvPr id="26" name="Group 22">
            <a:extLst>
              <a:ext uri="{FF2B5EF4-FFF2-40B4-BE49-F238E27FC236}">
                <a16:creationId xmlns:a16="http://schemas.microsoft.com/office/drawing/2014/main" id="{00000000-0008-0000-2500-000017000000}"/>
              </a:ext>
            </a:extLst>
          </p:cNvPr>
          <p:cNvGrpSpPr/>
          <p:nvPr/>
        </p:nvGrpSpPr>
        <p:grpSpPr>
          <a:xfrm>
            <a:off x="403200" y="1818000"/>
            <a:ext cx="11763563" cy="3634684"/>
            <a:chOff x="0" y="0"/>
            <a:chExt cx="11763563" cy="3634684"/>
          </a:xfrm>
        </p:grpSpPr>
        <p:sp>
          <p:nvSpPr>
            <p:cNvPr id="27" name="TextBox 12">
              <a:extLst>
                <a:ext uri="{FF2B5EF4-FFF2-40B4-BE49-F238E27FC236}">
                  <a16:creationId xmlns:a16="http://schemas.microsoft.com/office/drawing/2014/main" id="{00000000-0008-0000-25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28" name="Rectangle 13">
              <a:extLst>
                <a:ext uri="{FF2B5EF4-FFF2-40B4-BE49-F238E27FC236}">
                  <a16:creationId xmlns:a16="http://schemas.microsoft.com/office/drawing/2014/main" id="{00000000-0008-0000-25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30" name="Graphic 5">
              <a:extLst>
                <a:ext uri="{FF2B5EF4-FFF2-40B4-BE49-F238E27FC236}">
                  <a16:creationId xmlns:a16="http://schemas.microsoft.com/office/drawing/2014/main" id="{00000000-0008-0000-2500-00001A000000}"/>
                </a:ext>
              </a:extLst>
            </p:cNvPr>
            <p:cNvGrpSpPr/>
            <p:nvPr/>
          </p:nvGrpSpPr>
          <p:grpSpPr>
            <a:xfrm>
              <a:off x="6119089" y="1875239"/>
              <a:ext cx="1235700" cy="1235701"/>
              <a:chOff x="6119089" y="1875239"/>
              <a:chExt cx="1235700" cy="1235701"/>
            </a:xfrm>
            <a:noFill/>
          </p:grpSpPr>
          <p:sp>
            <p:nvSpPr>
              <p:cNvPr id="40" name="Freeform: Shape 18">
                <a:extLst>
                  <a:ext uri="{FF2B5EF4-FFF2-40B4-BE49-F238E27FC236}">
                    <a16:creationId xmlns:a16="http://schemas.microsoft.com/office/drawing/2014/main" id="{00000000-0008-0000-25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Shape 19">
                <a:extLst>
                  <a:ext uri="{FF2B5EF4-FFF2-40B4-BE49-F238E27FC236}">
                    <a16:creationId xmlns:a16="http://schemas.microsoft.com/office/drawing/2014/main" id="{00000000-0008-0000-25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Shape 20">
                <a:extLst>
                  <a:ext uri="{FF2B5EF4-FFF2-40B4-BE49-F238E27FC236}">
                    <a16:creationId xmlns:a16="http://schemas.microsoft.com/office/drawing/2014/main" id="{00000000-0008-0000-25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Shape 21">
                <a:extLst>
                  <a:ext uri="{FF2B5EF4-FFF2-40B4-BE49-F238E27FC236}">
                    <a16:creationId xmlns:a16="http://schemas.microsoft.com/office/drawing/2014/main" id="{00000000-0008-0000-25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Shape 22">
                <a:extLst>
                  <a:ext uri="{FF2B5EF4-FFF2-40B4-BE49-F238E27FC236}">
                    <a16:creationId xmlns:a16="http://schemas.microsoft.com/office/drawing/2014/main" id="{00000000-0008-0000-25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Shape 23">
                <a:extLst>
                  <a:ext uri="{FF2B5EF4-FFF2-40B4-BE49-F238E27FC236}">
                    <a16:creationId xmlns:a16="http://schemas.microsoft.com/office/drawing/2014/main" id="{00000000-0008-0000-25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Shape 24">
                <a:extLst>
                  <a:ext uri="{FF2B5EF4-FFF2-40B4-BE49-F238E27FC236}">
                    <a16:creationId xmlns:a16="http://schemas.microsoft.com/office/drawing/2014/main" id="{00000000-0008-0000-25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1" name="Graphic 5">
              <a:extLst>
                <a:ext uri="{FF2B5EF4-FFF2-40B4-BE49-F238E27FC236}">
                  <a16:creationId xmlns:a16="http://schemas.microsoft.com/office/drawing/2014/main" id="{00000000-0008-0000-2500-00001B000000}"/>
                </a:ext>
              </a:extLst>
            </p:cNvPr>
            <p:cNvGrpSpPr/>
            <p:nvPr/>
          </p:nvGrpSpPr>
          <p:grpSpPr>
            <a:xfrm rot="8427098">
              <a:off x="6201883" y="1780779"/>
              <a:ext cx="1328088" cy="1402071"/>
              <a:chOff x="6201883" y="1780779"/>
              <a:chExt cx="1328088" cy="1402071"/>
            </a:xfrm>
            <a:noFill/>
          </p:grpSpPr>
          <p:sp>
            <p:nvSpPr>
              <p:cNvPr id="38" name="Freeform: Shape 16">
                <a:extLst>
                  <a:ext uri="{FF2B5EF4-FFF2-40B4-BE49-F238E27FC236}">
                    <a16:creationId xmlns:a16="http://schemas.microsoft.com/office/drawing/2014/main" id="{00000000-0008-0000-25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Shape 17">
                <a:extLst>
                  <a:ext uri="{FF2B5EF4-FFF2-40B4-BE49-F238E27FC236}">
                    <a16:creationId xmlns:a16="http://schemas.microsoft.com/office/drawing/2014/main" id="{00000000-0008-0000-25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val 6">
              <a:extLst>
                <a:ext uri="{FF2B5EF4-FFF2-40B4-BE49-F238E27FC236}">
                  <a16:creationId xmlns:a16="http://schemas.microsoft.com/office/drawing/2014/main" id="{00000000-0008-0000-25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 name="TextBox 25">
              <a:extLst>
                <a:ext uri="{FF2B5EF4-FFF2-40B4-BE49-F238E27FC236}">
                  <a16:creationId xmlns:a16="http://schemas.microsoft.com/office/drawing/2014/main" id="{00000000-0008-0000-25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34" name="Rectangle 26">
              <a:extLst>
                <a:ext uri="{FF2B5EF4-FFF2-40B4-BE49-F238E27FC236}">
                  <a16:creationId xmlns:a16="http://schemas.microsoft.com/office/drawing/2014/main" id="{00000000-0008-0000-25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35" name="Freeform 21" descr="© INSCALE GmbH, 05.05.2010&#10;http://www.presentationload.com/">
              <a:extLst>
                <a:ext uri="{FF2B5EF4-FFF2-40B4-BE49-F238E27FC236}">
                  <a16:creationId xmlns:a16="http://schemas.microsoft.com/office/drawing/2014/main" id="{00000000-0008-0000-25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36" name="Rectangle 7">
              <a:extLst>
                <a:ext uri="{FF2B5EF4-FFF2-40B4-BE49-F238E27FC236}">
                  <a16:creationId xmlns:a16="http://schemas.microsoft.com/office/drawing/2014/main" id="{00000000-0008-0000-2500-000020000000}"/>
                </a:ext>
              </a:extLst>
            </p:cNvPr>
            <p:cNvSpPr/>
            <p:nvPr/>
          </p:nvSpPr>
          <p:spPr>
            <a:xfrm>
              <a:off x="2973129" y="0"/>
              <a:ext cx="8338565" cy="84375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a:ln>
                    <a:noFill/>
                  </a:ln>
                  <a:solidFill>
                    <a:srgbClr val="8B33B7"/>
                  </a:solidFill>
                  <a:effectLst/>
                  <a:uLnTx/>
                  <a:uFillTx/>
                  <a:latin typeface="Calibri"/>
                  <a:ea typeface="+mn-ea"/>
                  <a:cs typeface="+mn-cs"/>
                </a:rPr>
                <a:t>24 900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km (medlemmar i Energiföretagen)</a:t>
              </a:r>
            </a:p>
          </p:txBody>
        </p:sp>
        <p:cxnSp>
          <p:nvCxnSpPr>
            <p:cNvPr id="37" name="Straight Arrow Connector 10">
              <a:extLst>
                <a:ext uri="{FF2B5EF4-FFF2-40B4-BE49-F238E27FC236}">
                  <a16:creationId xmlns:a16="http://schemas.microsoft.com/office/drawing/2014/main" id="{00000000-0008-0000-25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Tree>
    <p:extLst>
      <p:ext uri="{BB962C8B-B14F-4D97-AF65-F5344CB8AC3E}">
        <p14:creationId xmlns:p14="http://schemas.microsoft.com/office/powerpoint/2010/main" val="15085942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6D742-1EFD-4BA2-8269-3D872D4BF720}"/>
              </a:ext>
            </a:extLst>
          </p:cNvPr>
          <p:cNvSpPr>
            <a:spLocks noGrp="1"/>
          </p:cNvSpPr>
          <p:nvPr>
            <p:ph type="title"/>
          </p:nvPr>
        </p:nvSpPr>
        <p:spPr/>
        <p:txBody>
          <a:bodyPr/>
          <a:lstStyle/>
          <a:p>
            <a:r>
              <a:rPr lang="sv-SE" altLang="sv-SE" dirty="0"/>
              <a:t>Fjärrvärmepris, genomsnittligt per hustyp</a:t>
            </a:r>
            <a:endParaRPr lang="sv-SE" dirty="0"/>
          </a:p>
        </p:txBody>
      </p:sp>
      <p:sp>
        <p:nvSpPr>
          <p:cNvPr id="3" name="Platshållare för text 2">
            <a:extLst>
              <a:ext uri="{FF2B5EF4-FFF2-40B4-BE49-F238E27FC236}">
                <a16:creationId xmlns:a16="http://schemas.microsoft.com/office/drawing/2014/main" id="{4D846FC2-28BD-433D-B967-67DB756B018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4A10C1C9-9EE4-47A4-9E26-4F3152CA9A3F}"/>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F89A5E3F-A12A-4CBE-A2CF-8AF365ADE80F}"/>
              </a:ext>
            </a:extLst>
          </p:cNvPr>
          <p:cNvSpPr>
            <a:spLocks noGrp="1"/>
          </p:cNvSpPr>
          <p:nvPr>
            <p:ph type="sldNum" sz="quarter" idx="21"/>
          </p:nvPr>
        </p:nvSpPr>
        <p:spPr/>
        <p:txBody>
          <a:bodyPr/>
          <a:lstStyle/>
          <a:p>
            <a:pPr>
              <a:defRPr/>
            </a:pPr>
            <a:fld id="{30D2372E-50D1-4AC7-942F-EA3CFDEB5908}" type="slidenum">
              <a:rPr lang="sv-SE" smtClean="0"/>
              <a:pPr>
                <a:defRPr/>
              </a:pPr>
              <a:t>39</a:t>
            </a:fld>
            <a:endParaRPr lang="sv-SE" dirty="0"/>
          </a:p>
        </p:txBody>
      </p:sp>
      <p:sp>
        <p:nvSpPr>
          <p:cNvPr id="11" name="TextBox 12">
            <a:extLst>
              <a:ext uri="{FF2B5EF4-FFF2-40B4-BE49-F238E27FC236}">
                <a16:creationId xmlns:a16="http://schemas.microsoft.com/office/drawing/2014/main" id="{97E98146-6D06-4FD3-BDB9-BC3E794148AB}"/>
              </a:ext>
            </a:extLst>
          </p:cNvPr>
          <p:cNvSpPr txBox="1"/>
          <p:nvPr/>
        </p:nvSpPr>
        <p:spPr>
          <a:xfrm>
            <a:off x="641350" y="1741672"/>
            <a:ext cx="2154372" cy="341632"/>
          </a:xfrm>
          <a:prstGeom prst="rect">
            <a:avLst/>
          </a:prstGeom>
          <a:noFill/>
        </p:spPr>
        <p:txBody>
          <a:bodyPr wrap="none" rtlCol="0">
            <a:spAutoFit/>
          </a:bodyPr>
          <a:lstStyle/>
          <a:p>
            <a:pPr>
              <a:lnSpc>
                <a:spcPct val="90000"/>
              </a:lnSpc>
              <a:spcBef>
                <a:spcPts val="600"/>
              </a:spcBef>
            </a:pPr>
            <a:r>
              <a:rPr lang="sv-SE" dirty="0">
                <a:latin typeface="+mn-lt"/>
              </a:rPr>
              <a:t>kr/MWh (inkl moms)</a:t>
            </a:r>
            <a:endParaRPr lang="en-GB" dirty="0" err="1">
              <a:latin typeface="+mn-lt"/>
            </a:endParaRPr>
          </a:p>
        </p:txBody>
      </p:sp>
      <p:pic>
        <p:nvPicPr>
          <p:cNvPr id="76" name="Graphic 11">
            <a:extLst>
              <a:ext uri="{FF2B5EF4-FFF2-40B4-BE49-F238E27FC236}">
                <a16:creationId xmlns:a16="http://schemas.microsoft.com/office/drawing/2014/main" id="{BC65E855-D008-49BD-97D4-F625EACF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844" y="1915932"/>
            <a:ext cx="514362" cy="334744"/>
          </a:xfrm>
          <a:prstGeom prst="rect">
            <a:avLst/>
          </a:prstGeom>
        </p:spPr>
      </p:pic>
      <p:grpSp>
        <p:nvGrpSpPr>
          <p:cNvPr id="77" name="Graphic 4">
            <a:extLst>
              <a:ext uri="{FF2B5EF4-FFF2-40B4-BE49-F238E27FC236}">
                <a16:creationId xmlns:a16="http://schemas.microsoft.com/office/drawing/2014/main" id="{6181E3BB-C6D1-47D5-A82B-E94B2CDF767C}"/>
              </a:ext>
            </a:extLst>
          </p:cNvPr>
          <p:cNvGrpSpPr/>
          <p:nvPr/>
        </p:nvGrpSpPr>
        <p:grpSpPr>
          <a:xfrm>
            <a:off x="5510231" y="2809694"/>
            <a:ext cx="390152" cy="455178"/>
            <a:chOff x="3343632" y="3529512"/>
            <a:chExt cx="737139" cy="859996"/>
          </a:xfrm>
          <a:noFill/>
        </p:grpSpPr>
        <p:sp>
          <p:nvSpPr>
            <p:cNvPr id="78" name="Freeform: Shape 15">
              <a:extLst>
                <a:ext uri="{FF2B5EF4-FFF2-40B4-BE49-F238E27FC236}">
                  <a16:creationId xmlns:a16="http://schemas.microsoft.com/office/drawing/2014/main" id="{E005179C-C942-4FB0-92EA-939C1D2FB4E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79" name="Freeform: Shape 16">
              <a:extLst>
                <a:ext uri="{FF2B5EF4-FFF2-40B4-BE49-F238E27FC236}">
                  <a16:creationId xmlns:a16="http://schemas.microsoft.com/office/drawing/2014/main" id="{2967D3BB-EFDD-4039-964A-37E00179A5D6}"/>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80" name="Freeform: Shape 17">
              <a:extLst>
                <a:ext uri="{FF2B5EF4-FFF2-40B4-BE49-F238E27FC236}">
                  <a16:creationId xmlns:a16="http://schemas.microsoft.com/office/drawing/2014/main" id="{74C2DCA0-9BA4-43DC-AE8A-3D71DFFB08D9}"/>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1" name="Freeform: Shape 18">
              <a:extLst>
                <a:ext uri="{FF2B5EF4-FFF2-40B4-BE49-F238E27FC236}">
                  <a16:creationId xmlns:a16="http://schemas.microsoft.com/office/drawing/2014/main" id="{1B632365-CC71-468C-8961-9F2B6C6A899F}"/>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2" name="Freeform: Shape 19">
              <a:extLst>
                <a:ext uri="{FF2B5EF4-FFF2-40B4-BE49-F238E27FC236}">
                  <a16:creationId xmlns:a16="http://schemas.microsoft.com/office/drawing/2014/main" id="{2ABBFFFD-A913-4148-9494-8835B40255FB}"/>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3" name="Freeform: Shape 20">
              <a:extLst>
                <a:ext uri="{FF2B5EF4-FFF2-40B4-BE49-F238E27FC236}">
                  <a16:creationId xmlns:a16="http://schemas.microsoft.com/office/drawing/2014/main" id="{2E5F1CBA-2D44-41BC-9CA0-A9E8058CEAF6}"/>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4" name="Freeform: Shape 21">
              <a:extLst>
                <a:ext uri="{FF2B5EF4-FFF2-40B4-BE49-F238E27FC236}">
                  <a16:creationId xmlns:a16="http://schemas.microsoft.com/office/drawing/2014/main" id="{8408F4EA-6F93-4675-AC41-7D426B73DA69}"/>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85" name="Freeform: Shape 22">
              <a:extLst>
                <a:ext uri="{FF2B5EF4-FFF2-40B4-BE49-F238E27FC236}">
                  <a16:creationId xmlns:a16="http://schemas.microsoft.com/office/drawing/2014/main" id="{5A45F308-E1CD-4CA2-8776-8C182FED89D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6" name="Freeform: Shape 23">
              <a:extLst>
                <a:ext uri="{FF2B5EF4-FFF2-40B4-BE49-F238E27FC236}">
                  <a16:creationId xmlns:a16="http://schemas.microsoft.com/office/drawing/2014/main" id="{355829D2-4B31-4280-9A92-D5B25F6A8B39}"/>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7" name="Freeform: Shape 24">
              <a:extLst>
                <a:ext uri="{FF2B5EF4-FFF2-40B4-BE49-F238E27FC236}">
                  <a16:creationId xmlns:a16="http://schemas.microsoft.com/office/drawing/2014/main" id="{5183955A-9CF2-4BF2-8367-6F68294BF767}"/>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8" name="Freeform: Shape 25">
              <a:extLst>
                <a:ext uri="{FF2B5EF4-FFF2-40B4-BE49-F238E27FC236}">
                  <a16:creationId xmlns:a16="http://schemas.microsoft.com/office/drawing/2014/main" id="{B8D0F1B1-65B2-4EB4-8108-5CA2BBDA34E5}"/>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9" name="Freeform: Shape 26">
              <a:extLst>
                <a:ext uri="{FF2B5EF4-FFF2-40B4-BE49-F238E27FC236}">
                  <a16:creationId xmlns:a16="http://schemas.microsoft.com/office/drawing/2014/main" id="{86A124F2-CDAC-4E8E-9775-626F531A6FE4}"/>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90" name="Freeform: Shape 27">
              <a:extLst>
                <a:ext uri="{FF2B5EF4-FFF2-40B4-BE49-F238E27FC236}">
                  <a16:creationId xmlns:a16="http://schemas.microsoft.com/office/drawing/2014/main" id="{C1A47BA8-3A2F-4682-8101-1CB228FAF185}"/>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91" name="Graphic 4">
            <a:extLst>
              <a:ext uri="{FF2B5EF4-FFF2-40B4-BE49-F238E27FC236}">
                <a16:creationId xmlns:a16="http://schemas.microsoft.com/office/drawing/2014/main" id="{E29EB569-D01B-432E-9A49-E51FD6F077E6}"/>
              </a:ext>
            </a:extLst>
          </p:cNvPr>
          <p:cNvGrpSpPr/>
          <p:nvPr/>
        </p:nvGrpSpPr>
        <p:grpSpPr>
          <a:xfrm>
            <a:off x="2142795" y="3048121"/>
            <a:ext cx="537589" cy="679890"/>
            <a:chOff x="1726020" y="1051904"/>
            <a:chExt cx="696187" cy="880472"/>
          </a:xfrm>
          <a:noFill/>
        </p:grpSpPr>
        <p:sp>
          <p:nvSpPr>
            <p:cNvPr id="92" name="Freeform: Shape 29">
              <a:extLst>
                <a:ext uri="{FF2B5EF4-FFF2-40B4-BE49-F238E27FC236}">
                  <a16:creationId xmlns:a16="http://schemas.microsoft.com/office/drawing/2014/main" id="{D3D058E5-9064-4988-9AB4-8B2DEFCA5F8E}"/>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93" name="Freeform: Shape 30">
              <a:extLst>
                <a:ext uri="{FF2B5EF4-FFF2-40B4-BE49-F238E27FC236}">
                  <a16:creationId xmlns:a16="http://schemas.microsoft.com/office/drawing/2014/main" id="{14EFAC80-71B5-4C7D-9099-99554212CFC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94" name="Freeform: Shape 31">
              <a:extLst>
                <a:ext uri="{FF2B5EF4-FFF2-40B4-BE49-F238E27FC236}">
                  <a16:creationId xmlns:a16="http://schemas.microsoft.com/office/drawing/2014/main" id="{6E487B18-C18F-4BE8-9BE2-E60AF59EE301}"/>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95" name="Freeform: Shape 32">
              <a:extLst>
                <a:ext uri="{FF2B5EF4-FFF2-40B4-BE49-F238E27FC236}">
                  <a16:creationId xmlns:a16="http://schemas.microsoft.com/office/drawing/2014/main" id="{99238697-09B5-4E79-B871-9A2EBE349882}"/>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96" name="Freeform: Shape 33">
              <a:extLst>
                <a:ext uri="{FF2B5EF4-FFF2-40B4-BE49-F238E27FC236}">
                  <a16:creationId xmlns:a16="http://schemas.microsoft.com/office/drawing/2014/main" id="{ADE48EE5-8E70-4C7D-A2B8-4F0D540B3457}"/>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7" name="Freeform: Shape 34">
              <a:extLst>
                <a:ext uri="{FF2B5EF4-FFF2-40B4-BE49-F238E27FC236}">
                  <a16:creationId xmlns:a16="http://schemas.microsoft.com/office/drawing/2014/main" id="{26A02B59-460E-4BCB-B936-4D0A8EC220B8}"/>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8" name="Freeform: Shape 35">
              <a:extLst>
                <a:ext uri="{FF2B5EF4-FFF2-40B4-BE49-F238E27FC236}">
                  <a16:creationId xmlns:a16="http://schemas.microsoft.com/office/drawing/2014/main" id="{B068242A-01BD-47B7-912D-667EAE2B1CB8}"/>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9" name="Freeform: Shape 36">
              <a:extLst>
                <a:ext uri="{FF2B5EF4-FFF2-40B4-BE49-F238E27FC236}">
                  <a16:creationId xmlns:a16="http://schemas.microsoft.com/office/drawing/2014/main" id="{4A9C7530-BE2D-4616-AC84-0EDE9A56330C}"/>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100" name="Freeform: Shape 37">
              <a:extLst>
                <a:ext uri="{FF2B5EF4-FFF2-40B4-BE49-F238E27FC236}">
                  <a16:creationId xmlns:a16="http://schemas.microsoft.com/office/drawing/2014/main" id="{7CA82C6D-28F0-4973-A913-468517660FBC}"/>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101" name="Freeform: Shape 38">
              <a:extLst>
                <a:ext uri="{FF2B5EF4-FFF2-40B4-BE49-F238E27FC236}">
                  <a16:creationId xmlns:a16="http://schemas.microsoft.com/office/drawing/2014/main" id="{035B0008-AAEA-42EC-BAE0-F6A2BAAC41D9}"/>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2" name="Freeform: Shape 39">
              <a:extLst>
                <a:ext uri="{FF2B5EF4-FFF2-40B4-BE49-F238E27FC236}">
                  <a16:creationId xmlns:a16="http://schemas.microsoft.com/office/drawing/2014/main" id="{C7939713-A3EF-4643-A01C-1CB0F5734F6E}"/>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3" name="Freeform: Shape 40">
              <a:extLst>
                <a:ext uri="{FF2B5EF4-FFF2-40B4-BE49-F238E27FC236}">
                  <a16:creationId xmlns:a16="http://schemas.microsoft.com/office/drawing/2014/main" id="{99005F76-8F8D-4729-9083-14087B94F7AE}"/>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4" name="Freeform: Shape 41">
              <a:extLst>
                <a:ext uri="{FF2B5EF4-FFF2-40B4-BE49-F238E27FC236}">
                  <a16:creationId xmlns:a16="http://schemas.microsoft.com/office/drawing/2014/main" id="{63A89E1D-436C-4C32-8EAD-AF34D80FCF7A}"/>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5" name="Freeform: Shape 42">
              <a:extLst>
                <a:ext uri="{FF2B5EF4-FFF2-40B4-BE49-F238E27FC236}">
                  <a16:creationId xmlns:a16="http://schemas.microsoft.com/office/drawing/2014/main" id="{8E57A55E-BC39-44F2-9970-A32F62E8C966}"/>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6" name="Freeform: Shape 43">
              <a:extLst>
                <a:ext uri="{FF2B5EF4-FFF2-40B4-BE49-F238E27FC236}">
                  <a16:creationId xmlns:a16="http://schemas.microsoft.com/office/drawing/2014/main" id="{1F632FF5-FA64-414F-8B26-CD2084BD440F}"/>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7" name="Freeform: Shape 44">
              <a:extLst>
                <a:ext uri="{FF2B5EF4-FFF2-40B4-BE49-F238E27FC236}">
                  <a16:creationId xmlns:a16="http://schemas.microsoft.com/office/drawing/2014/main" id="{13AECDAB-BF8D-4DC0-B208-E45C8E26F71D}"/>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8" name="Freeform: Shape 45">
              <a:extLst>
                <a:ext uri="{FF2B5EF4-FFF2-40B4-BE49-F238E27FC236}">
                  <a16:creationId xmlns:a16="http://schemas.microsoft.com/office/drawing/2014/main" id="{B46EA7F2-971D-4EEC-907D-BB5B56AF841C}"/>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9" name="Freeform: Shape 46">
              <a:extLst>
                <a:ext uri="{FF2B5EF4-FFF2-40B4-BE49-F238E27FC236}">
                  <a16:creationId xmlns:a16="http://schemas.microsoft.com/office/drawing/2014/main" id="{BFBF83C9-F2B1-455F-ACC3-0CA042624438}"/>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0" name="Freeform: Shape 47">
              <a:extLst>
                <a:ext uri="{FF2B5EF4-FFF2-40B4-BE49-F238E27FC236}">
                  <a16:creationId xmlns:a16="http://schemas.microsoft.com/office/drawing/2014/main" id="{17F6A62B-4B6E-44C8-81D9-46A2BBC5AC4C}"/>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1" name="Freeform: Shape 48">
              <a:extLst>
                <a:ext uri="{FF2B5EF4-FFF2-40B4-BE49-F238E27FC236}">
                  <a16:creationId xmlns:a16="http://schemas.microsoft.com/office/drawing/2014/main" id="{7988A3C5-B891-4DE2-8CAC-BBDD3935669D}"/>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2" name="Freeform: Shape 49">
              <a:extLst>
                <a:ext uri="{FF2B5EF4-FFF2-40B4-BE49-F238E27FC236}">
                  <a16:creationId xmlns:a16="http://schemas.microsoft.com/office/drawing/2014/main" id="{94F14D2D-A37B-4287-B630-765B8F70CF62}"/>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3" name="Freeform: Shape 50">
              <a:extLst>
                <a:ext uri="{FF2B5EF4-FFF2-40B4-BE49-F238E27FC236}">
                  <a16:creationId xmlns:a16="http://schemas.microsoft.com/office/drawing/2014/main" id="{CB6E1EC7-4774-48D1-AD48-9360508D91BA}"/>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4" name="Freeform: Shape 51">
              <a:extLst>
                <a:ext uri="{FF2B5EF4-FFF2-40B4-BE49-F238E27FC236}">
                  <a16:creationId xmlns:a16="http://schemas.microsoft.com/office/drawing/2014/main" id="{BED8E362-7688-4404-98EF-824763182C56}"/>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5" name="Freeform: Shape 52">
              <a:extLst>
                <a:ext uri="{FF2B5EF4-FFF2-40B4-BE49-F238E27FC236}">
                  <a16:creationId xmlns:a16="http://schemas.microsoft.com/office/drawing/2014/main" id="{15359DC1-FAC4-434C-8233-88BEF0433DC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6" name="Freeform: Shape 53">
              <a:extLst>
                <a:ext uri="{FF2B5EF4-FFF2-40B4-BE49-F238E27FC236}">
                  <a16:creationId xmlns:a16="http://schemas.microsoft.com/office/drawing/2014/main" id="{2FC6F40D-EEF5-40A1-8EE3-1BEE670B1016}"/>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7" name="Freeform: Shape 54">
              <a:extLst>
                <a:ext uri="{FF2B5EF4-FFF2-40B4-BE49-F238E27FC236}">
                  <a16:creationId xmlns:a16="http://schemas.microsoft.com/office/drawing/2014/main" id="{97848711-6E2A-4516-968B-4CC016F0A4B1}"/>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8" name="Freeform: Shape 55">
              <a:extLst>
                <a:ext uri="{FF2B5EF4-FFF2-40B4-BE49-F238E27FC236}">
                  <a16:creationId xmlns:a16="http://schemas.microsoft.com/office/drawing/2014/main" id="{E81AE314-3453-40BB-BABE-5F133C86572D}"/>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9" name="Freeform: Shape 56">
              <a:extLst>
                <a:ext uri="{FF2B5EF4-FFF2-40B4-BE49-F238E27FC236}">
                  <a16:creationId xmlns:a16="http://schemas.microsoft.com/office/drawing/2014/main" id="{8C0E76DA-C304-4D3D-A389-330699422656}"/>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0" name="Freeform: Shape 57">
              <a:extLst>
                <a:ext uri="{FF2B5EF4-FFF2-40B4-BE49-F238E27FC236}">
                  <a16:creationId xmlns:a16="http://schemas.microsoft.com/office/drawing/2014/main" id="{DB1E0DD3-CF88-4E17-AAF7-C0C0E6579805}"/>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1" name="Freeform: Shape 58">
              <a:extLst>
                <a:ext uri="{FF2B5EF4-FFF2-40B4-BE49-F238E27FC236}">
                  <a16:creationId xmlns:a16="http://schemas.microsoft.com/office/drawing/2014/main" id="{CE40AF9A-EDCF-4229-A143-E6948D7BDFA8}"/>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2" name="Freeform: Shape 59">
              <a:extLst>
                <a:ext uri="{FF2B5EF4-FFF2-40B4-BE49-F238E27FC236}">
                  <a16:creationId xmlns:a16="http://schemas.microsoft.com/office/drawing/2014/main" id="{9DE4B4B8-4ED4-4899-972C-E4DFEBAC2910}"/>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3" name="Freeform: Shape 60">
              <a:extLst>
                <a:ext uri="{FF2B5EF4-FFF2-40B4-BE49-F238E27FC236}">
                  <a16:creationId xmlns:a16="http://schemas.microsoft.com/office/drawing/2014/main" id="{CC72A7A7-F6D7-4D2C-83D4-7733A89EBCEB}"/>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4" name="Freeform: Shape 61">
              <a:extLst>
                <a:ext uri="{FF2B5EF4-FFF2-40B4-BE49-F238E27FC236}">
                  <a16:creationId xmlns:a16="http://schemas.microsoft.com/office/drawing/2014/main" id="{AEDC8F53-405B-4B72-8A30-BFD8780C3B9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5" name="Freeform: Shape 62">
              <a:extLst>
                <a:ext uri="{FF2B5EF4-FFF2-40B4-BE49-F238E27FC236}">
                  <a16:creationId xmlns:a16="http://schemas.microsoft.com/office/drawing/2014/main" id="{E0FCF8A5-60C8-4286-B252-F39329E40467}"/>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6" name="Freeform: Shape 63">
              <a:extLst>
                <a:ext uri="{FF2B5EF4-FFF2-40B4-BE49-F238E27FC236}">
                  <a16:creationId xmlns:a16="http://schemas.microsoft.com/office/drawing/2014/main" id="{92CC35B9-3399-476B-911B-3963949532F8}"/>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7" name="Freeform: Shape 64">
              <a:extLst>
                <a:ext uri="{FF2B5EF4-FFF2-40B4-BE49-F238E27FC236}">
                  <a16:creationId xmlns:a16="http://schemas.microsoft.com/office/drawing/2014/main" id="{C66E1954-52A4-479E-ADFC-4AFC259B334E}"/>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8" name="Freeform: Shape 65">
              <a:extLst>
                <a:ext uri="{FF2B5EF4-FFF2-40B4-BE49-F238E27FC236}">
                  <a16:creationId xmlns:a16="http://schemas.microsoft.com/office/drawing/2014/main" id="{4A6BB6EE-9728-4412-9143-75C5420CE709}"/>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9" name="Freeform: Shape 66">
              <a:extLst>
                <a:ext uri="{FF2B5EF4-FFF2-40B4-BE49-F238E27FC236}">
                  <a16:creationId xmlns:a16="http://schemas.microsoft.com/office/drawing/2014/main" id="{F856FDE3-13E0-40A3-97BC-1937AE56D35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30" name="Freeform: Shape 67">
              <a:extLst>
                <a:ext uri="{FF2B5EF4-FFF2-40B4-BE49-F238E27FC236}">
                  <a16:creationId xmlns:a16="http://schemas.microsoft.com/office/drawing/2014/main" id="{6BAEA45E-188F-44BA-BADF-EA44329E1A3D}"/>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2600-000002000000}"/>
              </a:ext>
            </a:extLst>
          </p:cNvPr>
          <p:cNvGraphicFramePr>
            <a:graphicFrameLocks noGrp="1"/>
          </p:cNvGraphicFramePr>
          <p:nvPr>
            <p:ph sz="quarter" idx="22"/>
            <p:extLst>
              <p:ext uri="{D42A27DB-BD31-4B8C-83A1-F6EECF244321}">
                <p14:modId xmlns:p14="http://schemas.microsoft.com/office/powerpoint/2010/main" val="241269504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072590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B89EA-D750-47E6-957F-0878AE43EE93}"/>
              </a:ext>
            </a:extLst>
          </p:cNvPr>
          <p:cNvSpPr>
            <a:spLocks noGrp="1"/>
          </p:cNvSpPr>
          <p:nvPr>
            <p:ph type="title"/>
          </p:nvPr>
        </p:nvSpPr>
        <p:spPr/>
        <p:txBody>
          <a:bodyPr/>
          <a:lstStyle/>
          <a:p>
            <a:r>
              <a:rPr lang="sv-SE" altLang="sv-SE" dirty="0"/>
              <a:t>Total elproduktion i Sverige</a:t>
            </a:r>
            <a:br>
              <a:rPr lang="sv-SE" altLang="sv-SE" dirty="0"/>
            </a:br>
            <a:r>
              <a:rPr lang="sv-SE" altLang="sv-SE" sz="2400" dirty="0"/>
              <a:t>1950-2021</a:t>
            </a:r>
            <a:endParaRPr lang="sv-SE" dirty="0"/>
          </a:p>
        </p:txBody>
      </p:sp>
      <p:sp>
        <p:nvSpPr>
          <p:cNvPr id="3" name="Platshållare för text 2">
            <a:extLst>
              <a:ext uri="{FF2B5EF4-FFF2-40B4-BE49-F238E27FC236}">
                <a16:creationId xmlns:a16="http://schemas.microsoft.com/office/drawing/2014/main" id="{B0BD21A7-650B-4DF1-8F15-7B6F6FE5D68D}"/>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0BA5AAC-0AD4-4E24-A749-F5EE8703F50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6568196-A725-4E0C-BDC7-25AEB6255BA4}"/>
              </a:ext>
            </a:extLst>
          </p:cNvPr>
          <p:cNvSpPr>
            <a:spLocks noGrp="1"/>
          </p:cNvSpPr>
          <p:nvPr>
            <p:ph type="sldNum" sz="quarter" idx="21"/>
          </p:nvPr>
        </p:nvSpPr>
        <p:spPr/>
        <p:txBody>
          <a:bodyPr/>
          <a:lstStyle/>
          <a:p>
            <a:pPr>
              <a:defRPr/>
            </a:pPr>
            <a:fld id="{30D2372E-50D1-4AC7-942F-EA3CFDEB5908}" type="slidenum">
              <a:rPr lang="sv-SE" smtClean="0"/>
              <a:pPr>
                <a:defRPr/>
              </a:pPr>
              <a:t>4</a:t>
            </a:fld>
            <a:endParaRPr lang="sv-SE" dirty="0"/>
          </a:p>
        </p:txBody>
      </p:sp>
      <p:graphicFrame>
        <p:nvGraphicFramePr>
          <p:cNvPr id="10" name="Platshållare för innehåll 9">
            <a:extLst>
              <a:ext uri="{FF2B5EF4-FFF2-40B4-BE49-F238E27FC236}">
                <a16:creationId xmlns:a16="http://schemas.microsoft.com/office/drawing/2014/main" id="{00000000-0008-0000-0200-000007000000}"/>
              </a:ext>
            </a:extLst>
          </p:cNvPr>
          <p:cNvGraphicFramePr>
            <a:graphicFrameLocks noGrp="1"/>
          </p:cNvGraphicFramePr>
          <p:nvPr>
            <p:ph sz="quarter" idx="22"/>
            <p:extLst>
              <p:ext uri="{D42A27DB-BD31-4B8C-83A1-F6EECF244321}">
                <p14:modId xmlns:p14="http://schemas.microsoft.com/office/powerpoint/2010/main" val="320271891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837190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40</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97F20-C571-49BE-AC24-9BD318CBA4E8}"/>
              </a:ext>
            </a:extLst>
          </p:cNvPr>
          <p:cNvSpPr>
            <a:spLocks noGrp="1"/>
          </p:cNvSpPr>
          <p:nvPr>
            <p:ph type="title"/>
          </p:nvPr>
        </p:nvSpPr>
        <p:spPr/>
        <p:txBody>
          <a:bodyPr/>
          <a:lstStyle/>
          <a:p>
            <a:r>
              <a:rPr lang="sv-SE" dirty="0"/>
              <a:t>Fjärrkyla</a:t>
            </a:r>
          </a:p>
        </p:txBody>
      </p:sp>
      <p:sp>
        <p:nvSpPr>
          <p:cNvPr id="3" name="Platshållare för text 2">
            <a:extLst>
              <a:ext uri="{FF2B5EF4-FFF2-40B4-BE49-F238E27FC236}">
                <a16:creationId xmlns:a16="http://schemas.microsoft.com/office/drawing/2014/main" id="{DA75D6F7-887D-4FB5-A591-4C51D90BAA8E}"/>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2FCA0BF-948B-429F-82F4-A7A4C411D407}"/>
              </a:ext>
            </a:extLst>
          </p:cNvPr>
          <p:cNvSpPr>
            <a:spLocks noGrp="1"/>
          </p:cNvSpPr>
          <p:nvPr>
            <p:ph type="dt" sz="half" idx="19"/>
          </p:nvPr>
        </p:nvSpPr>
        <p:spPr/>
        <p:txBody>
          <a:bodyPr/>
          <a:lstStyle/>
          <a:p>
            <a:pPr>
              <a:defRPr/>
            </a:pPr>
            <a:r>
              <a:rPr lang="sv-SE" dirty="0"/>
              <a:t>2022-09-20</a:t>
            </a:r>
          </a:p>
        </p:txBody>
      </p:sp>
      <p:sp>
        <p:nvSpPr>
          <p:cNvPr id="5" name="Platshållare för bildnummer 4">
            <a:extLst>
              <a:ext uri="{FF2B5EF4-FFF2-40B4-BE49-F238E27FC236}">
                <a16:creationId xmlns:a16="http://schemas.microsoft.com/office/drawing/2014/main" id="{CD734577-A64C-4704-8B0B-64C35B845D2B}"/>
              </a:ext>
            </a:extLst>
          </p:cNvPr>
          <p:cNvSpPr>
            <a:spLocks noGrp="1"/>
          </p:cNvSpPr>
          <p:nvPr>
            <p:ph type="sldNum" sz="quarter" idx="21"/>
          </p:nvPr>
        </p:nvSpPr>
        <p:spPr/>
        <p:txBody>
          <a:bodyPr/>
          <a:lstStyle/>
          <a:p>
            <a:pPr>
              <a:defRPr/>
            </a:pPr>
            <a:fld id="{30D2372E-50D1-4AC7-942F-EA3CFDEB5908}" type="slidenum">
              <a:rPr lang="sv-SE" smtClean="0"/>
              <a:pPr>
                <a:defRPr/>
              </a:pPr>
              <a:t>41</a:t>
            </a:fld>
            <a:endParaRPr lang="sv-SE" dirty="0"/>
          </a:p>
        </p:txBody>
      </p:sp>
      <p:grpSp>
        <p:nvGrpSpPr>
          <p:cNvPr id="9" name="Graphic 4">
            <a:extLst>
              <a:ext uri="{FF2B5EF4-FFF2-40B4-BE49-F238E27FC236}">
                <a16:creationId xmlns:a16="http://schemas.microsoft.com/office/drawing/2014/main" id="{152936B3-8ADB-44D3-8B94-B134CE02CCF2}"/>
              </a:ext>
            </a:extLst>
          </p:cNvPr>
          <p:cNvGrpSpPr/>
          <p:nvPr/>
        </p:nvGrpSpPr>
        <p:grpSpPr>
          <a:xfrm>
            <a:off x="9421056" y="2214835"/>
            <a:ext cx="1635884" cy="1800521"/>
            <a:chOff x="2691535" y="5358801"/>
            <a:chExt cx="877199" cy="965481"/>
          </a:xfrm>
          <a:solidFill>
            <a:schemeClr val="accent4"/>
          </a:solidFill>
        </p:grpSpPr>
        <p:grpSp>
          <p:nvGrpSpPr>
            <p:cNvPr id="10" name="Graphic 4">
              <a:extLst>
                <a:ext uri="{FF2B5EF4-FFF2-40B4-BE49-F238E27FC236}">
                  <a16:creationId xmlns:a16="http://schemas.microsoft.com/office/drawing/2014/main" id="{8284E11B-6AEC-4661-BEE9-58A50D0DB7B8}"/>
                </a:ext>
              </a:extLst>
            </p:cNvPr>
            <p:cNvGrpSpPr/>
            <p:nvPr/>
          </p:nvGrpSpPr>
          <p:grpSpPr>
            <a:xfrm>
              <a:off x="2697955" y="5547403"/>
              <a:ext cx="852319" cy="614761"/>
              <a:chOff x="2697955" y="5547403"/>
              <a:chExt cx="852319" cy="614761"/>
            </a:xfrm>
            <a:grpFill/>
          </p:grpSpPr>
          <p:grpSp>
            <p:nvGrpSpPr>
              <p:cNvPr id="43" name="Graphic 4">
                <a:extLst>
                  <a:ext uri="{FF2B5EF4-FFF2-40B4-BE49-F238E27FC236}">
                    <a16:creationId xmlns:a16="http://schemas.microsoft.com/office/drawing/2014/main" id="{DBF5E33A-A720-4FB2-81EA-F4151355CC0F}"/>
                  </a:ext>
                </a:extLst>
              </p:cNvPr>
              <p:cNvGrpSpPr/>
              <p:nvPr/>
            </p:nvGrpSpPr>
            <p:grpSpPr>
              <a:xfrm>
                <a:off x="3101643" y="5613213"/>
                <a:ext cx="448631" cy="247188"/>
                <a:chOff x="3101643" y="5613213"/>
                <a:chExt cx="448631" cy="247188"/>
              </a:xfrm>
              <a:grpFill/>
            </p:grpSpPr>
            <p:sp>
              <p:nvSpPr>
                <p:cNvPr id="50" name="Freeform: Shape 50">
                  <a:extLst>
                    <a:ext uri="{FF2B5EF4-FFF2-40B4-BE49-F238E27FC236}">
                      <a16:creationId xmlns:a16="http://schemas.microsoft.com/office/drawing/2014/main" id="{2729D734-C790-4976-9016-027A46B15563}"/>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1" name="Freeform: Shape 51">
                  <a:extLst>
                    <a:ext uri="{FF2B5EF4-FFF2-40B4-BE49-F238E27FC236}">
                      <a16:creationId xmlns:a16="http://schemas.microsoft.com/office/drawing/2014/main" id="{D1FADA66-93B4-4622-A914-1AB2DA92765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865AF610-C66B-4895-AA57-2E257BBE6E91}"/>
                  </a:ext>
                </a:extLst>
              </p:cNvPr>
              <p:cNvGrpSpPr/>
              <p:nvPr/>
            </p:nvGrpSpPr>
            <p:grpSpPr>
              <a:xfrm>
                <a:off x="2697955" y="5547403"/>
                <a:ext cx="443816" cy="247189"/>
                <a:chOff x="2697955" y="5547403"/>
                <a:chExt cx="443816" cy="247189"/>
              </a:xfrm>
              <a:grpFill/>
            </p:grpSpPr>
            <p:sp>
              <p:nvSpPr>
                <p:cNvPr id="48" name="Freeform: Shape 48">
                  <a:extLst>
                    <a:ext uri="{FF2B5EF4-FFF2-40B4-BE49-F238E27FC236}">
                      <a16:creationId xmlns:a16="http://schemas.microsoft.com/office/drawing/2014/main" id="{16BF1CA9-1B5F-4652-B809-FE5DF082F806}"/>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49" name="Freeform: Shape 49">
                  <a:extLst>
                    <a:ext uri="{FF2B5EF4-FFF2-40B4-BE49-F238E27FC236}">
                      <a16:creationId xmlns:a16="http://schemas.microsoft.com/office/drawing/2014/main" id="{7871A61C-F7B6-4316-BCC4-EEAAB5D8BDD3}"/>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C08DC448-CAA3-4754-A411-82FB380F63C7}"/>
                  </a:ext>
                </a:extLst>
              </p:cNvPr>
              <p:cNvGrpSpPr/>
              <p:nvPr/>
            </p:nvGrpSpPr>
            <p:grpSpPr>
              <a:xfrm>
                <a:off x="2857665" y="5914976"/>
                <a:ext cx="444618" cy="247188"/>
                <a:chOff x="2857665" y="5914976"/>
                <a:chExt cx="444618" cy="247188"/>
              </a:xfrm>
              <a:grpFill/>
            </p:grpSpPr>
            <p:sp>
              <p:nvSpPr>
                <p:cNvPr id="46" name="Freeform: Shape 46">
                  <a:extLst>
                    <a:ext uri="{FF2B5EF4-FFF2-40B4-BE49-F238E27FC236}">
                      <a16:creationId xmlns:a16="http://schemas.microsoft.com/office/drawing/2014/main" id="{BA134188-22F8-4B80-BEEE-1710A4850844}"/>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7" name="Freeform: Shape 47">
                  <a:extLst>
                    <a:ext uri="{FF2B5EF4-FFF2-40B4-BE49-F238E27FC236}">
                      <a16:creationId xmlns:a16="http://schemas.microsoft.com/office/drawing/2014/main" id="{CB298A51-3707-4E4B-A455-8F33C2E54C7B}"/>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050D3AA8-BD2F-435D-B96F-145A042B1CE9}"/>
                </a:ext>
              </a:extLst>
            </p:cNvPr>
            <p:cNvGrpSpPr/>
            <p:nvPr/>
          </p:nvGrpSpPr>
          <p:grpSpPr>
            <a:xfrm>
              <a:off x="3318335" y="5358801"/>
              <a:ext cx="147671" cy="147671"/>
              <a:chOff x="3318335" y="5358801"/>
              <a:chExt cx="147671" cy="147671"/>
            </a:xfrm>
            <a:grpFill/>
          </p:grpSpPr>
          <p:sp>
            <p:nvSpPr>
              <p:cNvPr id="39" name="Freeform: Shape 39">
                <a:extLst>
                  <a:ext uri="{FF2B5EF4-FFF2-40B4-BE49-F238E27FC236}">
                    <a16:creationId xmlns:a16="http://schemas.microsoft.com/office/drawing/2014/main" id="{0DB0C4A4-BE10-4680-BFAD-57D4746E7860}"/>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0" name="Freeform: Shape 40">
                <a:extLst>
                  <a:ext uri="{FF2B5EF4-FFF2-40B4-BE49-F238E27FC236}">
                    <a16:creationId xmlns:a16="http://schemas.microsoft.com/office/drawing/2014/main" id="{4713F1DF-AE3D-4DBB-B9B0-C95CC9176B11}"/>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1" name="Freeform: Shape 41">
                <a:extLst>
                  <a:ext uri="{FF2B5EF4-FFF2-40B4-BE49-F238E27FC236}">
                    <a16:creationId xmlns:a16="http://schemas.microsoft.com/office/drawing/2014/main" id="{D8B2A2EB-EA29-4223-9C85-05DEFB63B150}"/>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2" name="Freeform: Shape 42">
                <a:extLst>
                  <a:ext uri="{FF2B5EF4-FFF2-40B4-BE49-F238E27FC236}">
                    <a16:creationId xmlns:a16="http://schemas.microsoft.com/office/drawing/2014/main" id="{5EF361C4-90BD-43AF-84C7-EC7B3C31BA76}"/>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BAF4851-4DF7-4DD3-A346-898A5568C439}"/>
                </a:ext>
              </a:extLst>
            </p:cNvPr>
            <p:cNvGrpSpPr/>
            <p:nvPr/>
          </p:nvGrpSpPr>
          <p:grpSpPr>
            <a:xfrm>
              <a:off x="2806301" y="6081106"/>
              <a:ext cx="147671" cy="147671"/>
              <a:chOff x="2806301" y="6081106"/>
              <a:chExt cx="147671" cy="147671"/>
            </a:xfrm>
            <a:grpFill/>
          </p:grpSpPr>
          <p:sp>
            <p:nvSpPr>
              <p:cNvPr id="35" name="Freeform: Shape 35">
                <a:extLst>
                  <a:ext uri="{FF2B5EF4-FFF2-40B4-BE49-F238E27FC236}">
                    <a16:creationId xmlns:a16="http://schemas.microsoft.com/office/drawing/2014/main" id="{25E8658D-6BEF-4F01-A0DB-0647F9D51C8E}"/>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4FE7CB2B-084D-42C5-A10D-F7918B381E1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37" name="Freeform: Shape 37">
                <a:extLst>
                  <a:ext uri="{FF2B5EF4-FFF2-40B4-BE49-F238E27FC236}">
                    <a16:creationId xmlns:a16="http://schemas.microsoft.com/office/drawing/2014/main" id="{C9BCD3C0-4DA1-4337-B0EE-A875C0EA9CAD}"/>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8" name="Freeform: Shape 38">
                <a:extLst>
                  <a:ext uri="{FF2B5EF4-FFF2-40B4-BE49-F238E27FC236}">
                    <a16:creationId xmlns:a16="http://schemas.microsoft.com/office/drawing/2014/main" id="{95E498B3-20C7-4241-B9E1-8F6E0DFCE177}"/>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1890F1-D4F9-4E33-83F3-85F8626F1A5E}"/>
                </a:ext>
              </a:extLst>
            </p:cNvPr>
            <p:cNvGrpSpPr/>
            <p:nvPr/>
          </p:nvGrpSpPr>
          <p:grpSpPr>
            <a:xfrm>
              <a:off x="3417050" y="6072278"/>
              <a:ext cx="147671" cy="147671"/>
              <a:chOff x="3417050" y="6072278"/>
              <a:chExt cx="147671" cy="147671"/>
            </a:xfrm>
            <a:grpFill/>
          </p:grpSpPr>
          <p:sp>
            <p:nvSpPr>
              <p:cNvPr id="31" name="Freeform: Shape 31">
                <a:extLst>
                  <a:ext uri="{FF2B5EF4-FFF2-40B4-BE49-F238E27FC236}">
                    <a16:creationId xmlns:a16="http://schemas.microsoft.com/office/drawing/2014/main" id="{0F5DA725-BD65-4710-A1FE-E303F6EFF9C1}"/>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0E8C0708-313A-4F6C-B4C6-6E11648485E5}"/>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189A5FEE-F690-4C69-BA01-5BE114749221}"/>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CFC79998-E161-4095-BC92-BC97AC7E730F}"/>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4" name="Freeform: Shape 14">
              <a:extLst>
                <a:ext uri="{FF2B5EF4-FFF2-40B4-BE49-F238E27FC236}">
                  <a16:creationId xmlns:a16="http://schemas.microsoft.com/office/drawing/2014/main" id="{261EDF9F-379C-4090-B7E8-EEE025F26FEE}"/>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DEE1FF2E-F0CD-4237-A203-C35225762A08}"/>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4F2642B-7BD2-46BD-AF1B-8B01F3F7F828}"/>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2F360DB1-25FD-4A62-B51A-A1DABBC1BC4C}"/>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1170EF7C-B828-46EE-91BE-045081F7D929}"/>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A5C6749C-D797-40B8-9A42-F44AB36F3E0F}"/>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F2AEE4C-731A-4D17-B9A7-461A4CC1C430}"/>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78F27031-31F3-4538-9ABC-C50E0318272A}"/>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2AFC2C20-629A-4181-8245-0258F04949E3}"/>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3" name="Freeform: Shape 23">
              <a:extLst>
                <a:ext uri="{FF2B5EF4-FFF2-40B4-BE49-F238E27FC236}">
                  <a16:creationId xmlns:a16="http://schemas.microsoft.com/office/drawing/2014/main" id="{02853C36-2932-4C80-9D1E-3A13FABDA29A}"/>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AA9146FD-2179-4554-91C7-67DE209B0BF0}"/>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5" name="Freeform: Shape 25">
              <a:extLst>
                <a:ext uri="{FF2B5EF4-FFF2-40B4-BE49-F238E27FC236}">
                  <a16:creationId xmlns:a16="http://schemas.microsoft.com/office/drawing/2014/main" id="{23F99627-E266-4B7B-9B93-F8215A2F0AA1}"/>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23A8E8D9-6903-43A6-B76D-A2333CC11FFD}"/>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17264CB6-CFA5-4523-8A4C-6873D8D514F0}"/>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4CBC9728-8B2A-46B6-8299-0CFBEE6CC9E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BD30C28B-3179-455D-9F14-774740B5F6D0}"/>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00FECFA4-ABB3-4BED-9E8F-1C1CF2EBE213}"/>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graphicFrame>
        <p:nvGraphicFramePr>
          <p:cNvPr id="8" name="Chart 1">
            <a:extLst>
              <a:ext uri="{FF2B5EF4-FFF2-40B4-BE49-F238E27FC236}">
                <a16:creationId xmlns:a16="http://schemas.microsoft.com/office/drawing/2014/main" id="{00000000-0008-0000-2700-000002000000}"/>
              </a:ext>
            </a:extLst>
          </p:cNvPr>
          <p:cNvGraphicFramePr>
            <a:graphicFrameLocks noGrp="1"/>
          </p:cNvGraphicFramePr>
          <p:nvPr>
            <p:ph sz="quarter" idx="22"/>
            <p:extLst>
              <p:ext uri="{D42A27DB-BD31-4B8C-83A1-F6EECF244321}">
                <p14:modId xmlns:p14="http://schemas.microsoft.com/office/powerpoint/2010/main" val="1198852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446693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42</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dirty="0"/>
              <a:t>Utsläpp från energibranschen, Kväveoxider, </a:t>
            </a:r>
            <a:r>
              <a:rPr lang="sv-SE" altLang="sv-SE" dirty="0" err="1"/>
              <a:t>NOx</a:t>
            </a:r>
            <a:r>
              <a:rPr lang="sv-SE" altLang="sv-SE" dirty="0"/>
              <a:t> och Svaveloxider, </a:t>
            </a:r>
            <a:r>
              <a:rPr lang="sv-SE" altLang="sv-SE" dirty="0" err="1"/>
              <a:t>SOx</a:t>
            </a:r>
            <a:endParaRPr lang="sv-SE"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F78C197-0F49-46B4-B83A-9900168D1D3A}"/>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grpSp>
        <p:nvGrpSpPr>
          <p:cNvPr id="14" name="Group 12">
            <a:extLst>
              <a:ext uri="{FF2B5EF4-FFF2-40B4-BE49-F238E27FC236}">
                <a16:creationId xmlns:a16="http://schemas.microsoft.com/office/drawing/2014/main" id="{1701D491-7022-4288-9C8D-98F8EE1E6A44}"/>
              </a:ext>
            </a:extLst>
          </p:cNvPr>
          <p:cNvGrpSpPr/>
          <p:nvPr>
            <p:custDataLst>
              <p:tags r:id="rId1"/>
            </p:custDataLst>
          </p:nvPr>
        </p:nvGrpSpPr>
        <p:grpSpPr>
          <a:xfrm>
            <a:off x="8803006" y="1607371"/>
            <a:ext cx="2719049" cy="2633607"/>
            <a:chOff x="2420938" y="2287588"/>
            <a:chExt cx="858837" cy="831849"/>
          </a:xfrm>
          <a:solidFill>
            <a:schemeClr val="accent1"/>
          </a:solidFill>
        </p:grpSpPr>
        <p:sp>
          <p:nvSpPr>
            <p:cNvPr id="15" name="Freeform 144">
              <a:extLst>
                <a:ext uri="{FF2B5EF4-FFF2-40B4-BE49-F238E27FC236}">
                  <a16:creationId xmlns:a16="http://schemas.microsoft.com/office/drawing/2014/main" id="{07E715FA-ED32-4EE7-BCF8-7A4A73CFFFE3}"/>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5">
              <a:extLst>
                <a:ext uri="{FF2B5EF4-FFF2-40B4-BE49-F238E27FC236}">
                  <a16:creationId xmlns:a16="http://schemas.microsoft.com/office/drawing/2014/main" id="{372406E4-B0A5-4CC6-BED6-4B4E4D5DAD15}"/>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6">
              <a:extLst>
                <a:ext uri="{FF2B5EF4-FFF2-40B4-BE49-F238E27FC236}">
                  <a16:creationId xmlns:a16="http://schemas.microsoft.com/office/drawing/2014/main" id="{4522ECF6-0357-4179-AA2D-AC5345C34856}"/>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7">
              <a:extLst>
                <a:ext uri="{FF2B5EF4-FFF2-40B4-BE49-F238E27FC236}">
                  <a16:creationId xmlns:a16="http://schemas.microsoft.com/office/drawing/2014/main" id="{DF225DA2-A65F-470A-91B9-533473811C4F}"/>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48">
              <a:extLst>
                <a:ext uri="{FF2B5EF4-FFF2-40B4-BE49-F238E27FC236}">
                  <a16:creationId xmlns:a16="http://schemas.microsoft.com/office/drawing/2014/main" id="{CBE993C2-DE1F-4718-A469-CA5CB1DE0D60}"/>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9">
              <a:extLst>
                <a:ext uri="{FF2B5EF4-FFF2-40B4-BE49-F238E27FC236}">
                  <a16:creationId xmlns:a16="http://schemas.microsoft.com/office/drawing/2014/main" id="{173CFBD3-90BF-45E1-9DA1-2D0D2ECDABFA}"/>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0">
              <a:extLst>
                <a:ext uri="{FF2B5EF4-FFF2-40B4-BE49-F238E27FC236}">
                  <a16:creationId xmlns:a16="http://schemas.microsoft.com/office/drawing/2014/main" id="{495439FF-8894-4A4C-994C-0A41CD6BB6EA}"/>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51">
              <a:extLst>
                <a:ext uri="{FF2B5EF4-FFF2-40B4-BE49-F238E27FC236}">
                  <a16:creationId xmlns:a16="http://schemas.microsoft.com/office/drawing/2014/main" id="{9008DF5B-6794-49EF-BFB2-3BB73C669554}"/>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52">
              <a:extLst>
                <a:ext uri="{FF2B5EF4-FFF2-40B4-BE49-F238E27FC236}">
                  <a16:creationId xmlns:a16="http://schemas.microsoft.com/office/drawing/2014/main" id="{04E7E2E1-F4CE-4BA4-B6E5-99496BEC67F7}"/>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4" name="TextBox 8">
            <a:extLst>
              <a:ext uri="{FF2B5EF4-FFF2-40B4-BE49-F238E27FC236}">
                <a16:creationId xmlns:a16="http://schemas.microsoft.com/office/drawing/2014/main" id="{BA493359-3E49-49BE-980A-4E0F12F1CA4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aphicFrame>
        <p:nvGraphicFramePr>
          <p:cNvPr id="25" name="Diagram 9">
            <a:extLst>
              <a:ext uri="{FF2B5EF4-FFF2-40B4-BE49-F238E27FC236}">
                <a16:creationId xmlns:a16="http://schemas.microsoft.com/office/drawing/2014/main" id="{00000000-0008-0000-2900-000005000000}"/>
              </a:ext>
            </a:extLst>
          </p:cNvPr>
          <p:cNvGraphicFramePr>
            <a:graphicFrameLocks noGrp="1"/>
          </p:cNvGraphicFramePr>
          <p:nvPr>
            <p:ph sz="quarter" idx="22"/>
            <p:extLst>
              <p:ext uri="{D42A27DB-BD31-4B8C-83A1-F6EECF244321}">
                <p14:modId xmlns:p14="http://schemas.microsoft.com/office/powerpoint/2010/main" val="32262443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507045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dirty="0"/>
              <a:t>Partikelutsläpp från energibranschen</a:t>
            </a:r>
            <a:endParaRPr lang="sv-SE"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7B656F1-68F1-43BB-8A26-E4695C9350F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8904663" y="1607371"/>
            <a:ext cx="2439938" cy="2363267"/>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22" name="Diagram 9">
            <a:extLst>
              <a:ext uri="{FF2B5EF4-FFF2-40B4-BE49-F238E27FC236}">
                <a16:creationId xmlns:a16="http://schemas.microsoft.com/office/drawing/2014/main" id="{00000000-0008-0000-2A00-000003000000}"/>
              </a:ext>
            </a:extLst>
          </p:cNvPr>
          <p:cNvGraphicFramePr>
            <a:graphicFrameLocks noGrp="1"/>
          </p:cNvGraphicFramePr>
          <p:nvPr>
            <p:ph sz="quarter" idx="22"/>
            <p:extLst>
              <p:ext uri="{D42A27DB-BD31-4B8C-83A1-F6EECF244321}">
                <p14:modId xmlns:p14="http://schemas.microsoft.com/office/powerpoint/2010/main" val="105178158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085839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3F6673B-918D-425C-8D31-F9810A19B16B}"/>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641350" y="1804986"/>
            <a:ext cx="2061313" cy="341632"/>
          </a:xfrm>
          <a:prstGeom prst="rect">
            <a:avLst/>
          </a:prstGeom>
          <a:noFill/>
        </p:spPr>
        <p:txBody>
          <a:bodyPr wrap="square" rtlCol="0">
            <a:spAutoFit/>
          </a:bodyPr>
          <a:lstStyle/>
          <a:p>
            <a:pPr>
              <a:lnSpc>
                <a:spcPct val="90000"/>
              </a:lnSpc>
              <a:spcBef>
                <a:spcPts val="600"/>
              </a:spcBef>
            </a:pPr>
            <a:r>
              <a:rPr lang="sv-SE" dirty="0"/>
              <a:t>Milj ton/BNP 2019</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900-000002000000}"/>
              </a:ext>
            </a:extLst>
          </p:cNvPr>
          <p:cNvGraphicFramePr>
            <a:graphicFrameLocks noGrp="1"/>
          </p:cNvGraphicFramePr>
          <p:nvPr>
            <p:ph sz="quarter" idx="22"/>
            <p:extLst>
              <p:ext uri="{D42A27DB-BD31-4B8C-83A1-F6EECF244321}">
                <p14:modId xmlns:p14="http://schemas.microsoft.com/office/powerpoint/2010/main" val="41610711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CB355CF9-06E4-4A79-BC31-EAB6253627D4}"/>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695325" y="1821178"/>
            <a:ext cx="2575131" cy="341632"/>
          </a:xfrm>
          <a:prstGeom prst="rect">
            <a:avLst/>
          </a:prstGeom>
          <a:noFill/>
        </p:spPr>
        <p:txBody>
          <a:bodyPr wrap="square" rtlCol="0">
            <a:spAutoFit/>
          </a:bodyPr>
          <a:lstStyle/>
          <a:p>
            <a:pPr>
              <a:lnSpc>
                <a:spcPct val="90000"/>
              </a:lnSpc>
              <a:spcBef>
                <a:spcPts val="600"/>
              </a:spcBef>
            </a:pPr>
            <a:r>
              <a:rPr lang="sv-SE" dirty="0"/>
              <a:t>Ton per capita, 2019</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A00-000002000000}"/>
              </a:ext>
            </a:extLst>
          </p:cNvPr>
          <p:cNvGraphicFramePr>
            <a:graphicFrameLocks noGrp="1"/>
          </p:cNvGraphicFramePr>
          <p:nvPr>
            <p:ph sz="quarter" idx="22"/>
            <p:extLst>
              <p:ext uri="{D42A27DB-BD31-4B8C-83A1-F6EECF244321}">
                <p14:modId xmlns:p14="http://schemas.microsoft.com/office/powerpoint/2010/main" val="13697327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DFFB9E8-C8C6-426A-A8B1-478DD73A64E3}"/>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47</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2019</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2019</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graphicFrame>
        <p:nvGraphicFramePr>
          <p:cNvPr id="30" name="Diagram 9">
            <a:extLst>
              <a:ext uri="{FF2B5EF4-FFF2-40B4-BE49-F238E27FC236}">
                <a16:creationId xmlns:a16="http://schemas.microsoft.com/office/drawing/2014/main" id="{00000000-0008-0000-0B00-000002000000}"/>
              </a:ext>
            </a:extLst>
          </p:cNvPr>
          <p:cNvGraphicFramePr>
            <a:graphicFrameLocks noGrp="1"/>
          </p:cNvGraphicFramePr>
          <p:nvPr>
            <p:ph sz="quarter" idx="22"/>
            <p:extLst>
              <p:ext uri="{D42A27DB-BD31-4B8C-83A1-F6EECF244321}">
                <p14:modId xmlns:p14="http://schemas.microsoft.com/office/powerpoint/2010/main" val="405108959"/>
              </p:ext>
            </p:extLst>
          </p:nvPr>
        </p:nvGraphicFramePr>
        <p:xfrm>
          <a:off x="390803" y="1547880"/>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E3062-46E2-43FC-BA03-5124483ED13A}"/>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2022-04-08</a:t>
            </a:r>
          </a:p>
        </p:txBody>
      </p:sp>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48</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2019</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3621818193"/>
              </p:ext>
            </p:extLst>
          </p:nvPr>
        </p:nvGraphicFramePr>
        <p:xfrm>
          <a:off x="268443" y="1192188"/>
          <a:ext cx="11128712" cy="5007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45588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2019</a:t>
            </a:r>
          </a:p>
        </p:txBody>
      </p:sp>
      <p:sp>
        <p:nvSpPr>
          <p:cNvPr id="4" name="Platshållare för datum 3">
            <a:extLst>
              <a:ext uri="{FF2B5EF4-FFF2-40B4-BE49-F238E27FC236}">
                <a16:creationId xmlns:a16="http://schemas.microsoft.com/office/drawing/2014/main" id="{FBF6DDFB-FD6D-496C-9991-E78B8C9291AD}"/>
              </a:ext>
            </a:extLst>
          </p:cNvPr>
          <p:cNvSpPr>
            <a:spLocks noGrp="1"/>
          </p:cNvSpPr>
          <p:nvPr>
            <p:ph type="dt" sz="half" idx="19"/>
          </p:nvPr>
        </p:nvSpPr>
        <p:spPr>
          <a:xfrm>
            <a:off x="10620374" y="6515101"/>
            <a:ext cx="776631" cy="179387"/>
          </a:xfrm>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49</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graphicFrame>
        <p:nvGraphicFramePr>
          <p:cNvPr id="10" name="Chart 1">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1822248751"/>
              </p:ext>
            </p:extLst>
          </p:nvPr>
        </p:nvGraphicFramePr>
        <p:xfrm>
          <a:off x="240671" y="1406945"/>
          <a:ext cx="11051295" cy="5451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EEF3-4CAF-424C-90B8-DB8D02428093}"/>
              </a:ext>
            </a:extLst>
          </p:cNvPr>
          <p:cNvSpPr>
            <a:spLocks noGrp="1"/>
          </p:cNvSpPr>
          <p:nvPr>
            <p:ph type="title"/>
          </p:nvPr>
        </p:nvSpPr>
        <p:spPr/>
        <p:txBody>
          <a:bodyPr/>
          <a:lstStyle/>
          <a:p>
            <a:r>
              <a:rPr lang="sv-SE" altLang="sv-SE" dirty="0"/>
              <a:t>Installerad el-effekt</a:t>
            </a:r>
            <a:br>
              <a:rPr lang="sv-SE" altLang="sv-SE" dirty="0"/>
            </a:br>
            <a:r>
              <a:rPr lang="sv-SE" altLang="sv-SE" sz="2400" dirty="0"/>
              <a:t>1960-2021 (Avser 31a december)</a:t>
            </a:r>
            <a:endParaRPr lang="sv-SE" dirty="0"/>
          </a:p>
        </p:txBody>
      </p:sp>
      <p:sp>
        <p:nvSpPr>
          <p:cNvPr id="3" name="Platshållare för text 2">
            <a:extLst>
              <a:ext uri="{FF2B5EF4-FFF2-40B4-BE49-F238E27FC236}">
                <a16:creationId xmlns:a16="http://schemas.microsoft.com/office/drawing/2014/main" id="{95B799BF-89E8-4957-A1AB-A3D977D85B7B}"/>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07BADD5B-B143-491E-A0A4-E2A52A0B689B}"/>
              </a:ext>
            </a:extLst>
          </p:cNvPr>
          <p:cNvSpPr>
            <a:spLocks noGrp="1"/>
          </p:cNvSpPr>
          <p:nvPr>
            <p:ph type="dt" sz="half" idx="19"/>
          </p:nvPr>
        </p:nvSpPr>
        <p:spPr/>
        <p:txBody>
          <a:bodyPr/>
          <a:lstStyle/>
          <a:p>
            <a:pPr>
              <a:defRPr/>
            </a:pPr>
            <a:r>
              <a:rPr lang="sv-SE" dirty="0"/>
              <a:t>2022-08-30</a:t>
            </a:r>
          </a:p>
        </p:txBody>
      </p:sp>
      <p:sp>
        <p:nvSpPr>
          <p:cNvPr id="5" name="Platshållare för bildnummer 4">
            <a:extLst>
              <a:ext uri="{FF2B5EF4-FFF2-40B4-BE49-F238E27FC236}">
                <a16:creationId xmlns:a16="http://schemas.microsoft.com/office/drawing/2014/main" id="{59DAB459-B9E0-4D0D-B3A3-5B083B64C4CC}"/>
              </a:ext>
            </a:extLst>
          </p:cNvPr>
          <p:cNvSpPr>
            <a:spLocks noGrp="1"/>
          </p:cNvSpPr>
          <p:nvPr>
            <p:ph type="sldNum" sz="quarter" idx="21"/>
          </p:nvPr>
        </p:nvSpPr>
        <p:spPr/>
        <p:txBody>
          <a:bodyPr/>
          <a:lstStyle/>
          <a:p>
            <a:pPr>
              <a:defRPr/>
            </a:pPr>
            <a:fld id="{30D2372E-50D1-4AC7-942F-EA3CFDEB5908}" type="slidenum">
              <a:rPr lang="sv-SE" smtClean="0"/>
              <a:pPr>
                <a:defRPr/>
              </a:pPr>
              <a:t>5</a:t>
            </a:fld>
            <a:endParaRPr lang="sv-SE" dirty="0"/>
          </a:p>
        </p:txBody>
      </p:sp>
      <p:sp>
        <p:nvSpPr>
          <p:cNvPr id="11" name="TextBox 7">
            <a:extLst>
              <a:ext uri="{FF2B5EF4-FFF2-40B4-BE49-F238E27FC236}">
                <a16:creationId xmlns:a16="http://schemas.microsoft.com/office/drawing/2014/main" id="{0BA1B920-2686-4BD3-B3B4-3AA1709270FF}"/>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6" name="Diagram 5">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1457753234"/>
              </p:ext>
            </p:extLst>
          </p:nvPr>
        </p:nvGraphicFramePr>
        <p:xfrm>
          <a:off x="420412" y="1383215"/>
          <a:ext cx="10879413" cy="4709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35314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FBC30A0-F7E7-4FCD-8597-320E3F452FC3}"/>
              </a:ext>
            </a:extLst>
          </p:cNvPr>
          <p:cNvSpPr txBox="1"/>
          <p:nvPr/>
        </p:nvSpPr>
        <p:spPr>
          <a:xfrm>
            <a:off x="3754120" y="3820160"/>
            <a:ext cx="4683760" cy="723275"/>
          </a:xfrm>
          <a:prstGeom prst="rect">
            <a:avLst/>
          </a:prstGeom>
          <a:noFill/>
        </p:spPr>
        <p:txBody>
          <a:bodyPr wrap="square" rtlCol="0">
            <a:spAutoFit/>
          </a:bodyPr>
          <a:lstStyle/>
          <a:p>
            <a:pPr algn="ctr">
              <a:lnSpc>
                <a:spcPct val="90000"/>
              </a:lnSpc>
              <a:spcBef>
                <a:spcPts val="600"/>
              </a:spcBef>
            </a:pPr>
            <a:r>
              <a:rPr lang="sv-SE" sz="2000" dirty="0">
                <a:solidFill>
                  <a:schemeClr val="bg1"/>
                </a:solidFill>
                <a:latin typeface="+mn-lt"/>
                <a:hlinkClick r:id="rId3">
                  <a:extLst>
                    <a:ext uri="{A12FA001-AC4F-418D-AE19-62706E023703}">
                      <ahyp:hlinkClr xmlns:ahyp="http://schemas.microsoft.com/office/drawing/2018/hyperlinkcolor" val="tx"/>
                    </a:ext>
                  </a:extLst>
                </a:hlinkClick>
              </a:rPr>
              <a:t>info@energiforetagen.se</a:t>
            </a:r>
            <a:endParaRPr lang="sv-SE" sz="2000" dirty="0">
              <a:solidFill>
                <a:schemeClr val="bg1"/>
              </a:solidFill>
              <a:latin typeface="+mn-lt"/>
            </a:endParaRPr>
          </a:p>
          <a:p>
            <a:pPr algn="ctr">
              <a:lnSpc>
                <a:spcPct val="90000"/>
              </a:lnSpc>
              <a:spcBef>
                <a:spcPts val="600"/>
              </a:spcBef>
            </a:pPr>
            <a:r>
              <a:rPr lang="sv-SE" sz="2000" dirty="0">
                <a:solidFill>
                  <a:schemeClr val="bg1"/>
                </a:solidFill>
                <a:latin typeface="+mn-lt"/>
              </a:rPr>
              <a:t>08-677 25 00</a:t>
            </a:r>
          </a:p>
        </p:txBody>
      </p:sp>
    </p:spTree>
    <p:extLst>
      <p:ext uri="{BB962C8B-B14F-4D97-AF65-F5344CB8AC3E}">
        <p14:creationId xmlns:p14="http://schemas.microsoft.com/office/powerpoint/2010/main" val="2292044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5CD912-0ED7-4E48-B854-D9DEDBC81C8A}"/>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31a december)</a:t>
            </a:r>
            <a:endParaRPr lang="sv-SE" dirty="0"/>
          </a:p>
        </p:txBody>
      </p:sp>
      <p:sp>
        <p:nvSpPr>
          <p:cNvPr id="3" name="Platshållare för text 2">
            <a:extLst>
              <a:ext uri="{FF2B5EF4-FFF2-40B4-BE49-F238E27FC236}">
                <a16:creationId xmlns:a16="http://schemas.microsoft.com/office/drawing/2014/main" id="{E4935B48-5DDA-41CF-8454-55CC9FB7360F}"/>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532912CE-2563-42F5-93E3-ECA2D1C0F69D}"/>
              </a:ext>
            </a:extLst>
          </p:cNvPr>
          <p:cNvSpPr>
            <a:spLocks noGrp="1"/>
          </p:cNvSpPr>
          <p:nvPr>
            <p:ph type="dt" sz="half" idx="19"/>
          </p:nvPr>
        </p:nvSpPr>
        <p:spPr/>
        <p:txBody>
          <a:bodyPr/>
          <a:lstStyle/>
          <a:p>
            <a:pPr>
              <a:defRPr/>
            </a:pPr>
            <a:r>
              <a:rPr lang="sv-SE" dirty="0"/>
              <a:t>2022-08-30</a:t>
            </a:r>
          </a:p>
        </p:txBody>
      </p:sp>
      <p:sp>
        <p:nvSpPr>
          <p:cNvPr id="5" name="Platshållare för bildnummer 4">
            <a:extLst>
              <a:ext uri="{FF2B5EF4-FFF2-40B4-BE49-F238E27FC236}">
                <a16:creationId xmlns:a16="http://schemas.microsoft.com/office/drawing/2014/main" id="{32F7D926-3698-4E40-A069-BA033C9DDBBB}"/>
              </a:ext>
            </a:extLst>
          </p:cNvPr>
          <p:cNvSpPr>
            <a:spLocks noGrp="1"/>
          </p:cNvSpPr>
          <p:nvPr>
            <p:ph type="sldNum" sz="quarter" idx="21"/>
          </p:nvPr>
        </p:nvSpPr>
        <p:spPr/>
        <p:txBody>
          <a:bodyPr/>
          <a:lstStyle/>
          <a:p>
            <a:pPr>
              <a:defRPr/>
            </a:pPr>
            <a:fld id="{30D2372E-50D1-4AC7-942F-EA3CFDEB5908}" type="slidenum">
              <a:rPr lang="sv-SE" smtClean="0"/>
              <a:pPr>
                <a:defRPr/>
              </a:pPr>
              <a:t>6</a:t>
            </a:fld>
            <a:endParaRPr lang="sv-SE" dirty="0"/>
          </a:p>
        </p:txBody>
      </p:sp>
      <p:sp>
        <p:nvSpPr>
          <p:cNvPr id="7" name="TextBox 8">
            <a:extLst>
              <a:ext uri="{FF2B5EF4-FFF2-40B4-BE49-F238E27FC236}">
                <a16:creationId xmlns:a16="http://schemas.microsoft.com/office/drawing/2014/main" id="{54225FEE-68E7-443D-B2B5-A14AF7BD95D4}"/>
              </a:ext>
            </a:extLst>
          </p:cNvPr>
          <p:cNvSpPr txBox="1"/>
          <p:nvPr>
            <p:custDataLst>
              <p:tags r:id="rId1"/>
            </p:custDataLst>
          </p:nvPr>
        </p:nvSpPr>
        <p:spPr>
          <a:xfrm>
            <a:off x="645747" y="14963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6" name="Diagram 5">
            <a:extLst>
              <a:ext uri="{FF2B5EF4-FFF2-40B4-BE49-F238E27FC236}">
                <a16:creationId xmlns:a16="http://schemas.microsoft.com/office/drawing/2014/main" id="{00000000-0008-0000-0400-000004000000}"/>
              </a:ext>
            </a:extLst>
          </p:cNvPr>
          <p:cNvGraphicFramePr>
            <a:graphicFrameLocks noChangeAspect="1"/>
          </p:cNvGraphicFramePr>
          <p:nvPr>
            <p:extLst>
              <p:ext uri="{D42A27DB-BD31-4B8C-83A1-F6EECF244321}">
                <p14:modId xmlns:p14="http://schemas.microsoft.com/office/powerpoint/2010/main" val="3891064072"/>
              </p:ext>
            </p:extLst>
          </p:nvPr>
        </p:nvGraphicFramePr>
        <p:xfrm>
          <a:off x="498993" y="1322388"/>
          <a:ext cx="10800832"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2273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EAD2D-490A-41EF-BA53-3E6C4620793B}"/>
              </a:ext>
            </a:extLst>
          </p:cNvPr>
          <p:cNvSpPr>
            <a:spLocks noGrp="1"/>
          </p:cNvSpPr>
          <p:nvPr>
            <p:ph type="title"/>
          </p:nvPr>
        </p:nvSpPr>
        <p:spPr>
          <a:xfrm>
            <a:off x="695325" y="341313"/>
            <a:ext cx="9523331" cy="1119188"/>
          </a:xfrm>
        </p:spPr>
        <p:txBody>
          <a:bodyPr/>
          <a:lstStyle/>
          <a:p>
            <a:r>
              <a:rPr lang="sv-SE" dirty="0"/>
              <a:t>Bränslen i elproduktion</a:t>
            </a:r>
            <a:br>
              <a:rPr lang="sv-SE" dirty="0"/>
            </a:br>
            <a:r>
              <a:rPr lang="sv-SE" sz="2400" dirty="0"/>
              <a:t>Värmekraft från kraftvärmeverk och industri. </a:t>
            </a:r>
            <a:br>
              <a:rPr lang="sv-SE" sz="2400" dirty="0"/>
            </a:br>
            <a:r>
              <a:rPr lang="sv-SE" sz="2400" dirty="0"/>
              <a:t>2002-2021</a:t>
            </a:r>
            <a:endParaRPr lang="sv-SE" dirty="0"/>
          </a:p>
        </p:txBody>
      </p:sp>
      <p:sp>
        <p:nvSpPr>
          <p:cNvPr id="3" name="Platshållare för text 2">
            <a:extLst>
              <a:ext uri="{FF2B5EF4-FFF2-40B4-BE49-F238E27FC236}">
                <a16:creationId xmlns:a16="http://schemas.microsoft.com/office/drawing/2014/main" id="{87E11CCD-5EF5-40F6-8609-E8771D4A21BA}"/>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FFA8998-C3B2-490F-8EA6-ECEF3FC8FC64}"/>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6293601D-9121-4A5D-9743-05FAA6B038D1}"/>
              </a:ext>
            </a:extLst>
          </p:cNvPr>
          <p:cNvSpPr>
            <a:spLocks noGrp="1"/>
          </p:cNvSpPr>
          <p:nvPr>
            <p:ph type="sldNum" sz="quarter" idx="21"/>
          </p:nvPr>
        </p:nvSpPr>
        <p:spPr/>
        <p:txBody>
          <a:bodyPr/>
          <a:lstStyle/>
          <a:p>
            <a:pPr>
              <a:defRPr/>
            </a:pPr>
            <a:fld id="{30D2372E-50D1-4AC7-942F-EA3CFDEB5908}" type="slidenum">
              <a:rPr lang="sv-SE" smtClean="0"/>
              <a:pPr>
                <a:defRPr/>
              </a:pPr>
              <a:t>7</a:t>
            </a:fld>
            <a:endParaRPr lang="sv-SE" dirty="0"/>
          </a:p>
        </p:txBody>
      </p:sp>
      <p:sp>
        <p:nvSpPr>
          <p:cNvPr id="7" name="TextBox 8">
            <a:extLst>
              <a:ext uri="{FF2B5EF4-FFF2-40B4-BE49-F238E27FC236}">
                <a16:creationId xmlns:a16="http://schemas.microsoft.com/office/drawing/2014/main" id="{36E2D07A-FA3D-41E0-8B37-63D7B62C58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8" name="Freeform: Shape 48">
            <a:extLst>
              <a:ext uri="{FF2B5EF4-FFF2-40B4-BE49-F238E27FC236}">
                <a16:creationId xmlns:a16="http://schemas.microsoft.com/office/drawing/2014/main" id="{F4450828-ED84-4247-931C-0F2F8A29A1C4}"/>
              </a:ext>
            </a:extLst>
          </p:cNvPr>
          <p:cNvSpPr/>
          <p:nvPr/>
        </p:nvSpPr>
        <p:spPr>
          <a:xfrm>
            <a:off x="9747133" y="1783192"/>
            <a:ext cx="1650168" cy="2084811"/>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graphicFrame>
        <p:nvGraphicFramePr>
          <p:cNvPr id="14" name="Total">
            <a:extLst>
              <a:ext uri="{FF2B5EF4-FFF2-40B4-BE49-F238E27FC236}">
                <a16:creationId xmlns:a16="http://schemas.microsoft.com/office/drawing/2014/main" id="{00000000-0008-0000-0500-000006000000}"/>
              </a:ext>
            </a:extLst>
          </p:cNvPr>
          <p:cNvGraphicFramePr>
            <a:graphicFrameLocks noGrp="1"/>
          </p:cNvGraphicFramePr>
          <p:nvPr>
            <p:ph sz="quarter" idx="22"/>
            <p:extLst>
              <p:ext uri="{D42A27DB-BD31-4B8C-83A1-F6EECF244321}">
                <p14:modId xmlns:p14="http://schemas.microsoft.com/office/powerpoint/2010/main" val="26445661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138715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0B747-D598-4390-8FD8-D0E7DCDBDCDA}"/>
              </a:ext>
            </a:extLst>
          </p:cNvPr>
          <p:cNvSpPr>
            <a:spLocks noGrp="1"/>
          </p:cNvSpPr>
          <p:nvPr>
            <p:ph type="title"/>
          </p:nvPr>
        </p:nvSpPr>
        <p:spPr>
          <a:xfrm>
            <a:off x="674441" y="302911"/>
            <a:ext cx="10977809" cy="981075"/>
          </a:xfrm>
        </p:spPr>
        <p:txBody>
          <a:bodyPr/>
          <a:lstStyle/>
          <a:p>
            <a:r>
              <a:rPr lang="sv-SE" dirty="0"/>
              <a:t>Bränslen i elproduktion 2021</a:t>
            </a:r>
            <a:br>
              <a:rPr lang="sv-SE" dirty="0"/>
            </a:br>
            <a:r>
              <a:rPr lang="sv-SE" sz="2400" dirty="0"/>
              <a:t>Fjärrvärmesystem och reservkraft</a:t>
            </a:r>
            <a:endParaRPr lang="sv-SE" dirty="0"/>
          </a:p>
        </p:txBody>
      </p:sp>
      <p:sp>
        <p:nvSpPr>
          <p:cNvPr id="3" name="Platshållare för text 2">
            <a:extLst>
              <a:ext uri="{FF2B5EF4-FFF2-40B4-BE49-F238E27FC236}">
                <a16:creationId xmlns:a16="http://schemas.microsoft.com/office/drawing/2014/main" id="{F134CE1C-4C14-40E7-B646-03EC6463BA2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BFA68FF1-C930-4ECA-906B-1679213D4BF5}"/>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0B87CF64-CBFA-46C1-BA32-ADC7DF68C92F}"/>
              </a:ext>
            </a:extLst>
          </p:cNvPr>
          <p:cNvSpPr>
            <a:spLocks noGrp="1"/>
          </p:cNvSpPr>
          <p:nvPr>
            <p:ph type="sldNum" sz="quarter" idx="21"/>
          </p:nvPr>
        </p:nvSpPr>
        <p:spPr/>
        <p:txBody>
          <a:bodyPr/>
          <a:lstStyle/>
          <a:p>
            <a:pPr>
              <a:defRPr/>
            </a:pPr>
            <a:fld id="{30D2372E-50D1-4AC7-942F-EA3CFDEB5908}" type="slidenum">
              <a:rPr lang="sv-SE" smtClean="0"/>
              <a:pPr>
                <a:defRPr/>
              </a:pPr>
              <a:t>8</a:t>
            </a:fld>
            <a:endParaRPr lang="sv-SE" dirty="0"/>
          </a:p>
        </p:txBody>
      </p:sp>
      <p:grpSp>
        <p:nvGrpSpPr>
          <p:cNvPr id="9" name="Graphic 4">
            <a:extLst>
              <a:ext uri="{FF2B5EF4-FFF2-40B4-BE49-F238E27FC236}">
                <a16:creationId xmlns:a16="http://schemas.microsoft.com/office/drawing/2014/main" id="{6FE6912E-E865-4555-A7EA-EBD403D085D9}"/>
              </a:ext>
            </a:extLst>
          </p:cNvPr>
          <p:cNvGrpSpPr/>
          <p:nvPr/>
        </p:nvGrpSpPr>
        <p:grpSpPr>
          <a:xfrm>
            <a:off x="3785765" y="2508722"/>
            <a:ext cx="456781" cy="677274"/>
            <a:chOff x="7345592" y="497538"/>
            <a:chExt cx="785387" cy="1113340"/>
          </a:xfrm>
          <a:solidFill>
            <a:schemeClr val="accent4"/>
          </a:solidFill>
        </p:grpSpPr>
        <p:grpSp>
          <p:nvGrpSpPr>
            <p:cNvPr id="10" name="Graphic 4">
              <a:extLst>
                <a:ext uri="{FF2B5EF4-FFF2-40B4-BE49-F238E27FC236}">
                  <a16:creationId xmlns:a16="http://schemas.microsoft.com/office/drawing/2014/main" id="{3E1B2154-9E6B-4AB9-AF4D-D052544372ED}"/>
                </a:ext>
              </a:extLst>
            </p:cNvPr>
            <p:cNvGrpSpPr/>
            <p:nvPr/>
          </p:nvGrpSpPr>
          <p:grpSpPr>
            <a:xfrm>
              <a:off x="7499150" y="497538"/>
              <a:ext cx="452686" cy="623414"/>
              <a:chOff x="7499150" y="497538"/>
              <a:chExt cx="452686" cy="623414"/>
            </a:xfrm>
            <a:grpFill/>
          </p:grpSpPr>
          <p:sp>
            <p:nvSpPr>
              <p:cNvPr id="16" name="Freeform: Shape 24">
                <a:extLst>
                  <a:ext uri="{FF2B5EF4-FFF2-40B4-BE49-F238E27FC236}">
                    <a16:creationId xmlns:a16="http://schemas.microsoft.com/office/drawing/2014/main" id="{63F8DFD0-A137-4266-BBDF-86D33E7F18DD}"/>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17" name="Freeform: Shape 26">
                <a:extLst>
                  <a:ext uri="{FF2B5EF4-FFF2-40B4-BE49-F238E27FC236}">
                    <a16:creationId xmlns:a16="http://schemas.microsoft.com/office/drawing/2014/main" id="{1A39302C-2E9F-4D88-B014-B0BED95CCD92}"/>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1" name="Freeform: Shape 18">
              <a:extLst>
                <a:ext uri="{FF2B5EF4-FFF2-40B4-BE49-F238E27FC236}">
                  <a16:creationId xmlns:a16="http://schemas.microsoft.com/office/drawing/2014/main" id="{54DCBB74-37A9-4C28-93FA-5E115A55A71C}"/>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2" name="Freeform: Shape 19">
              <a:extLst>
                <a:ext uri="{FF2B5EF4-FFF2-40B4-BE49-F238E27FC236}">
                  <a16:creationId xmlns:a16="http://schemas.microsoft.com/office/drawing/2014/main" id="{3FF87032-6CB8-4B2F-8E4E-6744BF696077}"/>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13" name="Freeform: Shape 20">
              <a:extLst>
                <a:ext uri="{FF2B5EF4-FFF2-40B4-BE49-F238E27FC236}">
                  <a16:creationId xmlns:a16="http://schemas.microsoft.com/office/drawing/2014/main" id="{9D8DA655-49D5-4302-A47A-76A4011FF1D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14" name="Freeform: Shape 21">
              <a:extLst>
                <a:ext uri="{FF2B5EF4-FFF2-40B4-BE49-F238E27FC236}">
                  <a16:creationId xmlns:a16="http://schemas.microsoft.com/office/drawing/2014/main" id="{817462AE-C405-45B0-BBE6-52FEA7120DF1}"/>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15" name="Freeform: Shape 22">
              <a:extLst>
                <a:ext uri="{FF2B5EF4-FFF2-40B4-BE49-F238E27FC236}">
                  <a16:creationId xmlns:a16="http://schemas.microsoft.com/office/drawing/2014/main" id="{AADB75CA-48BD-42A7-93AF-695C099679AC}"/>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F9F300A4-160B-494A-908E-E8632CFC089C}"/>
              </a:ext>
            </a:extLst>
          </p:cNvPr>
          <p:cNvGrpSpPr/>
          <p:nvPr/>
        </p:nvGrpSpPr>
        <p:grpSpPr>
          <a:xfrm>
            <a:off x="4890351" y="1945963"/>
            <a:ext cx="413795" cy="438773"/>
            <a:chOff x="3707262" y="490641"/>
            <a:chExt cx="1111778" cy="1127095"/>
          </a:xfrm>
          <a:solidFill>
            <a:schemeClr val="accent5"/>
          </a:solidFill>
        </p:grpSpPr>
        <p:grpSp>
          <p:nvGrpSpPr>
            <p:cNvPr id="19" name="Graphic 4">
              <a:extLst>
                <a:ext uri="{FF2B5EF4-FFF2-40B4-BE49-F238E27FC236}">
                  <a16:creationId xmlns:a16="http://schemas.microsoft.com/office/drawing/2014/main" id="{A4CF34DC-F468-43A8-82CF-02A84316F2B0}"/>
                </a:ext>
              </a:extLst>
            </p:cNvPr>
            <p:cNvGrpSpPr/>
            <p:nvPr/>
          </p:nvGrpSpPr>
          <p:grpSpPr>
            <a:xfrm>
              <a:off x="3707262" y="632157"/>
              <a:ext cx="684944" cy="985579"/>
              <a:chOff x="3707262" y="632157"/>
              <a:chExt cx="684944" cy="985579"/>
            </a:xfrm>
            <a:grpFill/>
          </p:grpSpPr>
          <p:sp>
            <p:nvSpPr>
              <p:cNvPr id="30" name="Freeform: Shape 42">
                <a:extLst>
                  <a:ext uri="{FF2B5EF4-FFF2-40B4-BE49-F238E27FC236}">
                    <a16:creationId xmlns:a16="http://schemas.microsoft.com/office/drawing/2014/main" id="{69ACB6CD-16FF-4EB4-B201-974C841194A8}"/>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31" name="Freeform: Shape 43">
                <a:extLst>
                  <a:ext uri="{FF2B5EF4-FFF2-40B4-BE49-F238E27FC236}">
                    <a16:creationId xmlns:a16="http://schemas.microsoft.com/office/drawing/2014/main" id="{3C90AD3D-368C-4379-B900-A28D5E8034D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2" name="Freeform: Shape 44">
                <a:extLst>
                  <a:ext uri="{FF2B5EF4-FFF2-40B4-BE49-F238E27FC236}">
                    <a16:creationId xmlns:a16="http://schemas.microsoft.com/office/drawing/2014/main" id="{19BCA676-E4D7-42C7-95ED-8125258D28E3}"/>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3" name="Freeform: Shape 45">
                <a:extLst>
                  <a:ext uri="{FF2B5EF4-FFF2-40B4-BE49-F238E27FC236}">
                    <a16:creationId xmlns:a16="http://schemas.microsoft.com/office/drawing/2014/main" id="{BD563297-8790-4CEB-B2BC-3A30EC72CC57}"/>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4" name="Freeform: Shape 46">
                <a:extLst>
                  <a:ext uri="{FF2B5EF4-FFF2-40B4-BE49-F238E27FC236}">
                    <a16:creationId xmlns:a16="http://schemas.microsoft.com/office/drawing/2014/main" id="{2D413A6F-CAC3-4A26-B567-8D212074D122}"/>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5" name="Freeform: Shape 47">
                <a:extLst>
                  <a:ext uri="{FF2B5EF4-FFF2-40B4-BE49-F238E27FC236}">
                    <a16:creationId xmlns:a16="http://schemas.microsoft.com/office/drawing/2014/main" id="{7D0B088A-F282-4932-BC9A-1CED8F79DB9E}"/>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6" name="Freeform: Shape 48">
                <a:extLst>
                  <a:ext uri="{FF2B5EF4-FFF2-40B4-BE49-F238E27FC236}">
                    <a16:creationId xmlns:a16="http://schemas.microsoft.com/office/drawing/2014/main" id="{CB9D5D65-8A26-448C-8300-C85CE08253FA}"/>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7" name="Freeform: Shape 49">
                <a:extLst>
                  <a:ext uri="{FF2B5EF4-FFF2-40B4-BE49-F238E27FC236}">
                    <a16:creationId xmlns:a16="http://schemas.microsoft.com/office/drawing/2014/main" id="{599DB330-FCD8-4638-8221-73568B111EBB}"/>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8" name="Freeform: Shape 50">
                <a:extLst>
                  <a:ext uri="{FF2B5EF4-FFF2-40B4-BE49-F238E27FC236}">
                    <a16:creationId xmlns:a16="http://schemas.microsoft.com/office/drawing/2014/main" id="{2AC8E1C3-79AE-4975-8E76-E2A3276CF72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E5335E91-A157-4C9C-9B32-93A089DE910C}"/>
                </a:ext>
              </a:extLst>
            </p:cNvPr>
            <p:cNvGrpSpPr/>
            <p:nvPr/>
          </p:nvGrpSpPr>
          <p:grpSpPr>
            <a:xfrm>
              <a:off x="4185992" y="490641"/>
              <a:ext cx="633048" cy="646308"/>
              <a:chOff x="4185992" y="490641"/>
              <a:chExt cx="633048" cy="646308"/>
            </a:xfrm>
            <a:grpFill/>
          </p:grpSpPr>
          <p:sp>
            <p:nvSpPr>
              <p:cNvPr id="23" name="Freeform: Shape 35">
                <a:extLst>
                  <a:ext uri="{FF2B5EF4-FFF2-40B4-BE49-F238E27FC236}">
                    <a16:creationId xmlns:a16="http://schemas.microsoft.com/office/drawing/2014/main" id="{81E46730-AA7C-42D0-8D28-253FB0E65077}"/>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24" name="Freeform: Shape 36">
                <a:extLst>
                  <a:ext uri="{FF2B5EF4-FFF2-40B4-BE49-F238E27FC236}">
                    <a16:creationId xmlns:a16="http://schemas.microsoft.com/office/drawing/2014/main" id="{D67E7C44-4FB9-4505-8F7E-1ACB3CF8D4E4}"/>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5" name="Freeform: Shape 37">
                <a:extLst>
                  <a:ext uri="{FF2B5EF4-FFF2-40B4-BE49-F238E27FC236}">
                    <a16:creationId xmlns:a16="http://schemas.microsoft.com/office/drawing/2014/main" id="{461AA7BA-5763-4AAD-8F98-4B44A42FCE70}"/>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9EB0C2EA-3025-4139-A351-B01F4E4AF969}"/>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7" name="Freeform: Shape 39">
                <a:extLst>
                  <a:ext uri="{FF2B5EF4-FFF2-40B4-BE49-F238E27FC236}">
                    <a16:creationId xmlns:a16="http://schemas.microsoft.com/office/drawing/2014/main" id="{821DF26A-2FA0-4D8A-8578-759794143625}"/>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8" name="Freeform: Shape 40">
                <a:extLst>
                  <a:ext uri="{FF2B5EF4-FFF2-40B4-BE49-F238E27FC236}">
                    <a16:creationId xmlns:a16="http://schemas.microsoft.com/office/drawing/2014/main" id="{F8DBE0C1-52F7-4B39-B78A-1846DC53350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9" name="Freeform: Shape 41">
                <a:extLst>
                  <a:ext uri="{FF2B5EF4-FFF2-40B4-BE49-F238E27FC236}">
                    <a16:creationId xmlns:a16="http://schemas.microsoft.com/office/drawing/2014/main" id="{A01060FE-1721-4F41-B2D3-9578B3DE4AF0}"/>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21" name="Freeform: Shape 32">
              <a:extLst>
                <a:ext uri="{FF2B5EF4-FFF2-40B4-BE49-F238E27FC236}">
                  <a16:creationId xmlns:a16="http://schemas.microsoft.com/office/drawing/2014/main" id="{130A2F0F-F296-4640-AFAE-D1ACF30D450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2" name="Freeform: Shape 34">
              <a:extLst>
                <a:ext uri="{FF2B5EF4-FFF2-40B4-BE49-F238E27FC236}">
                  <a16:creationId xmlns:a16="http://schemas.microsoft.com/office/drawing/2014/main" id="{0D8CC8B4-2038-4E37-B774-E540B6F4B122}"/>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39" name="Group 63">
            <a:extLst>
              <a:ext uri="{FF2B5EF4-FFF2-40B4-BE49-F238E27FC236}">
                <a16:creationId xmlns:a16="http://schemas.microsoft.com/office/drawing/2014/main" id="{EE05770B-4E0F-4B3D-B0C7-4E39B9A4E3A8}"/>
              </a:ext>
            </a:extLst>
          </p:cNvPr>
          <p:cNvGrpSpPr/>
          <p:nvPr>
            <p:custDataLst>
              <p:tags r:id="rId1"/>
            </p:custDataLst>
          </p:nvPr>
        </p:nvGrpSpPr>
        <p:grpSpPr>
          <a:xfrm>
            <a:off x="2926394" y="3985740"/>
            <a:ext cx="919469" cy="1112421"/>
            <a:chOff x="5627688" y="682625"/>
            <a:chExt cx="741362" cy="896938"/>
          </a:xfrm>
          <a:solidFill>
            <a:schemeClr val="accent1"/>
          </a:solidFill>
        </p:grpSpPr>
        <p:sp>
          <p:nvSpPr>
            <p:cNvPr id="40" name="Freeform 178">
              <a:extLst>
                <a:ext uri="{FF2B5EF4-FFF2-40B4-BE49-F238E27FC236}">
                  <a16:creationId xmlns:a16="http://schemas.microsoft.com/office/drawing/2014/main" id="{87ED3174-B7C0-42DB-A0DA-3458FC1F678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1" name="Freeform 179">
              <a:extLst>
                <a:ext uri="{FF2B5EF4-FFF2-40B4-BE49-F238E27FC236}">
                  <a16:creationId xmlns:a16="http://schemas.microsoft.com/office/drawing/2014/main" id="{428508A8-9EEF-4881-9624-059E2CDBD2F5}"/>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2" name="Freeform 180">
              <a:extLst>
                <a:ext uri="{FF2B5EF4-FFF2-40B4-BE49-F238E27FC236}">
                  <a16:creationId xmlns:a16="http://schemas.microsoft.com/office/drawing/2014/main" id="{6D97A282-51D7-4597-A4D5-17F35565E0F2}"/>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3" name="Freeform 181">
              <a:extLst>
                <a:ext uri="{FF2B5EF4-FFF2-40B4-BE49-F238E27FC236}">
                  <a16:creationId xmlns:a16="http://schemas.microsoft.com/office/drawing/2014/main" id="{6B3CA622-A780-46EF-BDAF-3B3D745D79E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4" name="Freeform 182">
              <a:extLst>
                <a:ext uri="{FF2B5EF4-FFF2-40B4-BE49-F238E27FC236}">
                  <a16:creationId xmlns:a16="http://schemas.microsoft.com/office/drawing/2014/main" id="{471FFEF4-389E-4FBF-AF75-550B12BE6C14}"/>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5" name="Freeform 183">
              <a:extLst>
                <a:ext uri="{FF2B5EF4-FFF2-40B4-BE49-F238E27FC236}">
                  <a16:creationId xmlns:a16="http://schemas.microsoft.com/office/drawing/2014/main" id="{E0CB6205-1324-41AE-B717-5A4DDAEAF5D3}"/>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6" name="Freeform 184">
              <a:extLst>
                <a:ext uri="{FF2B5EF4-FFF2-40B4-BE49-F238E27FC236}">
                  <a16:creationId xmlns:a16="http://schemas.microsoft.com/office/drawing/2014/main" id="{DF74CBFD-C9A4-408F-B261-6EB33831BE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7" name="Freeform 185">
              <a:extLst>
                <a:ext uri="{FF2B5EF4-FFF2-40B4-BE49-F238E27FC236}">
                  <a16:creationId xmlns:a16="http://schemas.microsoft.com/office/drawing/2014/main" id="{25F0F2FC-8270-4AB7-A136-AD608524CEE7}"/>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8" name="Freeform 186">
              <a:extLst>
                <a:ext uri="{FF2B5EF4-FFF2-40B4-BE49-F238E27FC236}">
                  <a16:creationId xmlns:a16="http://schemas.microsoft.com/office/drawing/2014/main" id="{C21DE718-CF15-470E-81A1-A36325A9DABC}"/>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9" name="Freeform 187">
              <a:extLst>
                <a:ext uri="{FF2B5EF4-FFF2-40B4-BE49-F238E27FC236}">
                  <a16:creationId xmlns:a16="http://schemas.microsoft.com/office/drawing/2014/main" id="{8A842235-3894-45FA-9B7B-FF8692F6461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0" name="Freeform 188">
              <a:extLst>
                <a:ext uri="{FF2B5EF4-FFF2-40B4-BE49-F238E27FC236}">
                  <a16:creationId xmlns:a16="http://schemas.microsoft.com/office/drawing/2014/main" id="{F24999BE-EE43-4F55-BF93-8687E7E27D47}"/>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1" name="Freeform 189">
              <a:extLst>
                <a:ext uri="{FF2B5EF4-FFF2-40B4-BE49-F238E27FC236}">
                  <a16:creationId xmlns:a16="http://schemas.microsoft.com/office/drawing/2014/main" id="{1C0449D6-9C4F-4181-87B8-0927065B4764}"/>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2" name="Freeform 190">
              <a:extLst>
                <a:ext uri="{FF2B5EF4-FFF2-40B4-BE49-F238E27FC236}">
                  <a16:creationId xmlns:a16="http://schemas.microsoft.com/office/drawing/2014/main" id="{D0E142C0-C29C-45D1-8B50-F74B29E2822B}"/>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3" name="Freeform 191">
              <a:extLst>
                <a:ext uri="{FF2B5EF4-FFF2-40B4-BE49-F238E27FC236}">
                  <a16:creationId xmlns:a16="http://schemas.microsoft.com/office/drawing/2014/main" id="{596AB0EA-C88D-412E-9202-BD27B2E8951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sp>
        <p:nvSpPr>
          <p:cNvPr id="65" name="TextBox 89">
            <a:extLst>
              <a:ext uri="{FF2B5EF4-FFF2-40B4-BE49-F238E27FC236}">
                <a16:creationId xmlns:a16="http://schemas.microsoft.com/office/drawing/2014/main" id="{B4DEE692-CF6B-4A10-B361-397AC037AAD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66" name="Freeform: Shape 90">
            <a:extLst>
              <a:ext uri="{FF2B5EF4-FFF2-40B4-BE49-F238E27FC236}">
                <a16:creationId xmlns:a16="http://schemas.microsoft.com/office/drawing/2014/main" id="{31459B8B-9392-4FF9-9122-2CD324CA0D9E}"/>
              </a:ext>
            </a:extLst>
          </p:cNvPr>
          <p:cNvSpPr/>
          <p:nvPr/>
        </p:nvSpPr>
        <p:spPr>
          <a:xfrm>
            <a:off x="8036758" y="3985740"/>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aphicFrame>
        <p:nvGraphicFramePr>
          <p:cNvPr id="59" name="Diagram 9">
            <a:extLst>
              <a:ext uri="{FF2B5EF4-FFF2-40B4-BE49-F238E27FC236}">
                <a16:creationId xmlns:a16="http://schemas.microsoft.com/office/drawing/2014/main" id="{00000000-0008-0000-0700-000003000000}"/>
              </a:ext>
            </a:extLst>
          </p:cNvPr>
          <p:cNvGraphicFramePr>
            <a:graphicFrameLocks noGrp="1" noChangeAspect="1"/>
          </p:cNvGraphicFramePr>
          <p:nvPr>
            <p:ph sz="quarter" idx="23"/>
            <p:extLst>
              <p:ext uri="{D42A27DB-BD31-4B8C-83A1-F6EECF244321}">
                <p14:modId xmlns:p14="http://schemas.microsoft.com/office/powerpoint/2010/main" val="1738375811"/>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164891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2006A-96F4-478A-B153-B2B306099178}"/>
              </a:ext>
            </a:extLst>
          </p:cNvPr>
          <p:cNvSpPr>
            <a:spLocks noGrp="1"/>
          </p:cNvSpPr>
          <p:nvPr>
            <p:ph type="title"/>
          </p:nvPr>
        </p:nvSpPr>
        <p:spPr/>
        <p:txBody>
          <a:bodyPr/>
          <a:lstStyle/>
          <a:p>
            <a:r>
              <a:rPr lang="sv-SE" dirty="0"/>
              <a:t>Bränslen i elproduktion 2021</a:t>
            </a:r>
            <a:br>
              <a:rPr lang="sv-SE" dirty="0"/>
            </a:br>
            <a:r>
              <a:rPr lang="sv-SE" sz="2400" dirty="0"/>
              <a:t>Industriprocess</a:t>
            </a:r>
            <a:endParaRPr lang="sv-SE" dirty="0"/>
          </a:p>
        </p:txBody>
      </p:sp>
      <p:sp>
        <p:nvSpPr>
          <p:cNvPr id="3" name="Platshållare för text 2">
            <a:extLst>
              <a:ext uri="{FF2B5EF4-FFF2-40B4-BE49-F238E27FC236}">
                <a16:creationId xmlns:a16="http://schemas.microsoft.com/office/drawing/2014/main" id="{ADC9C39C-E94F-4978-B867-694E390D3C7B}"/>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9191C5A0-3C39-481A-B1E2-3AFB0A7F3FA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AD692F53-7B20-480A-853B-8CA8DC789B12}"/>
              </a:ext>
            </a:extLst>
          </p:cNvPr>
          <p:cNvSpPr>
            <a:spLocks noGrp="1"/>
          </p:cNvSpPr>
          <p:nvPr>
            <p:ph type="sldNum" sz="quarter" idx="21"/>
          </p:nvPr>
        </p:nvSpPr>
        <p:spPr/>
        <p:txBody>
          <a:bodyPr/>
          <a:lstStyle/>
          <a:p>
            <a:pPr>
              <a:defRPr/>
            </a:pPr>
            <a:fld id="{30D2372E-50D1-4AC7-942F-EA3CFDEB5908}" type="slidenum">
              <a:rPr lang="sv-SE" smtClean="0"/>
              <a:pPr>
                <a:defRPr/>
              </a:pPr>
              <a:t>9</a:t>
            </a:fld>
            <a:endParaRPr lang="sv-SE" dirty="0"/>
          </a:p>
        </p:txBody>
      </p:sp>
      <p:sp>
        <p:nvSpPr>
          <p:cNvPr id="13" name="TextBox 89">
            <a:extLst>
              <a:ext uri="{FF2B5EF4-FFF2-40B4-BE49-F238E27FC236}">
                <a16:creationId xmlns:a16="http://schemas.microsoft.com/office/drawing/2014/main" id="{25E89A2F-A65E-44B0-8849-26B02918A959}"/>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15" name="Freeform: Shape 90">
            <a:extLst>
              <a:ext uri="{FF2B5EF4-FFF2-40B4-BE49-F238E27FC236}">
                <a16:creationId xmlns:a16="http://schemas.microsoft.com/office/drawing/2014/main" id="{9D96437A-7DCA-4BDE-9AC1-6A21AC95BB76}"/>
              </a:ext>
            </a:extLst>
          </p:cNvPr>
          <p:cNvSpPr/>
          <p:nvPr/>
        </p:nvSpPr>
        <p:spPr>
          <a:xfrm>
            <a:off x="8075297" y="4110087"/>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16" name="Graphic 4">
            <a:extLst>
              <a:ext uri="{FF2B5EF4-FFF2-40B4-BE49-F238E27FC236}">
                <a16:creationId xmlns:a16="http://schemas.microsoft.com/office/drawing/2014/main" id="{33FB4E3B-783F-4681-AEC7-ECE5CA7DC039}"/>
              </a:ext>
            </a:extLst>
          </p:cNvPr>
          <p:cNvGrpSpPr/>
          <p:nvPr/>
        </p:nvGrpSpPr>
        <p:grpSpPr>
          <a:xfrm>
            <a:off x="3176702" y="2888612"/>
            <a:ext cx="392128" cy="552799"/>
            <a:chOff x="7345592" y="497538"/>
            <a:chExt cx="785387" cy="1113340"/>
          </a:xfrm>
          <a:solidFill>
            <a:schemeClr val="accent4"/>
          </a:solidFill>
        </p:grpSpPr>
        <p:grpSp>
          <p:nvGrpSpPr>
            <p:cNvPr id="17" name="Graphic 4">
              <a:extLst>
                <a:ext uri="{FF2B5EF4-FFF2-40B4-BE49-F238E27FC236}">
                  <a16:creationId xmlns:a16="http://schemas.microsoft.com/office/drawing/2014/main" id="{95086525-11F4-4D56-98CA-5E34EDBD598C}"/>
                </a:ext>
              </a:extLst>
            </p:cNvPr>
            <p:cNvGrpSpPr/>
            <p:nvPr/>
          </p:nvGrpSpPr>
          <p:grpSpPr>
            <a:xfrm>
              <a:off x="7499150" y="497538"/>
              <a:ext cx="452686" cy="623414"/>
              <a:chOff x="7499150" y="497538"/>
              <a:chExt cx="452686" cy="623414"/>
            </a:xfrm>
            <a:grpFill/>
          </p:grpSpPr>
          <p:sp>
            <p:nvSpPr>
              <p:cNvPr id="23" name="Freeform: Shape 82">
                <a:extLst>
                  <a:ext uri="{FF2B5EF4-FFF2-40B4-BE49-F238E27FC236}">
                    <a16:creationId xmlns:a16="http://schemas.microsoft.com/office/drawing/2014/main" id="{B55C5360-D2BE-4F48-BEE0-48A4E68F89E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24" name="Freeform: Shape 83">
                <a:extLst>
                  <a:ext uri="{FF2B5EF4-FFF2-40B4-BE49-F238E27FC236}">
                    <a16:creationId xmlns:a16="http://schemas.microsoft.com/office/drawing/2014/main" id="{336B0530-130E-4E09-8F4C-6FBE8498C6A8}"/>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8" name="Freeform: Shape 77">
              <a:extLst>
                <a:ext uri="{FF2B5EF4-FFF2-40B4-BE49-F238E27FC236}">
                  <a16:creationId xmlns:a16="http://schemas.microsoft.com/office/drawing/2014/main" id="{A15BFBFE-C3E5-441A-B29D-1928F28E745B}"/>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9" name="Freeform: Shape 78">
              <a:extLst>
                <a:ext uri="{FF2B5EF4-FFF2-40B4-BE49-F238E27FC236}">
                  <a16:creationId xmlns:a16="http://schemas.microsoft.com/office/drawing/2014/main" id="{891F1C98-4149-4C66-BF53-AA77120E2BB4}"/>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20" name="Freeform: Shape 79">
              <a:extLst>
                <a:ext uri="{FF2B5EF4-FFF2-40B4-BE49-F238E27FC236}">
                  <a16:creationId xmlns:a16="http://schemas.microsoft.com/office/drawing/2014/main" id="{CF519994-E304-46C3-A201-3CC4E1441465}"/>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21" name="Freeform: Shape 80">
              <a:extLst>
                <a:ext uri="{FF2B5EF4-FFF2-40B4-BE49-F238E27FC236}">
                  <a16:creationId xmlns:a16="http://schemas.microsoft.com/office/drawing/2014/main" id="{9A2FEFFD-82C6-4746-BCF0-2DBEA79ED5F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22" name="Freeform: Shape 81">
              <a:extLst>
                <a:ext uri="{FF2B5EF4-FFF2-40B4-BE49-F238E27FC236}">
                  <a16:creationId xmlns:a16="http://schemas.microsoft.com/office/drawing/2014/main" id="{E3BDFD92-9037-4200-91DA-BF624E60D96D}"/>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25" name="Group 185">
            <a:extLst>
              <a:ext uri="{FF2B5EF4-FFF2-40B4-BE49-F238E27FC236}">
                <a16:creationId xmlns:a16="http://schemas.microsoft.com/office/drawing/2014/main" id="{6D83960A-BFF0-4415-8B0C-F560198D7307}"/>
              </a:ext>
            </a:extLst>
          </p:cNvPr>
          <p:cNvGrpSpPr/>
          <p:nvPr>
            <p:custDataLst>
              <p:tags r:id="rId2"/>
            </p:custDataLst>
          </p:nvPr>
        </p:nvGrpSpPr>
        <p:grpSpPr>
          <a:xfrm>
            <a:off x="2893547" y="3538819"/>
            <a:ext cx="394726" cy="416490"/>
            <a:chOff x="5627688" y="682625"/>
            <a:chExt cx="741362" cy="896938"/>
          </a:xfrm>
          <a:solidFill>
            <a:schemeClr val="accent1"/>
          </a:solidFill>
        </p:grpSpPr>
        <p:sp>
          <p:nvSpPr>
            <p:cNvPr id="26" name="Freeform 178">
              <a:extLst>
                <a:ext uri="{FF2B5EF4-FFF2-40B4-BE49-F238E27FC236}">
                  <a16:creationId xmlns:a16="http://schemas.microsoft.com/office/drawing/2014/main" id="{61AB099C-69E3-4DF8-B396-3340EBB8980C}"/>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7" name="Freeform 179">
              <a:extLst>
                <a:ext uri="{FF2B5EF4-FFF2-40B4-BE49-F238E27FC236}">
                  <a16:creationId xmlns:a16="http://schemas.microsoft.com/office/drawing/2014/main" id="{F87E1E00-B9B0-43E7-BE92-595190976ADA}"/>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8" name="Freeform 180">
              <a:extLst>
                <a:ext uri="{FF2B5EF4-FFF2-40B4-BE49-F238E27FC236}">
                  <a16:creationId xmlns:a16="http://schemas.microsoft.com/office/drawing/2014/main" id="{10FAAFE9-11A0-4ED6-9597-CC510CCDE01B}"/>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9" name="Freeform 181">
              <a:extLst>
                <a:ext uri="{FF2B5EF4-FFF2-40B4-BE49-F238E27FC236}">
                  <a16:creationId xmlns:a16="http://schemas.microsoft.com/office/drawing/2014/main" id="{B6153E92-3712-4334-B9CD-8B48D14BFDA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0" name="Freeform 182">
              <a:extLst>
                <a:ext uri="{FF2B5EF4-FFF2-40B4-BE49-F238E27FC236}">
                  <a16:creationId xmlns:a16="http://schemas.microsoft.com/office/drawing/2014/main" id="{2C142AB0-C9F2-4403-8AB4-52E97C814F11}"/>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1" name="Freeform 183">
              <a:extLst>
                <a:ext uri="{FF2B5EF4-FFF2-40B4-BE49-F238E27FC236}">
                  <a16:creationId xmlns:a16="http://schemas.microsoft.com/office/drawing/2014/main" id="{19D8CB3E-B0F7-40A9-9878-67435E1A6348}"/>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2" name="Freeform 184">
              <a:extLst>
                <a:ext uri="{FF2B5EF4-FFF2-40B4-BE49-F238E27FC236}">
                  <a16:creationId xmlns:a16="http://schemas.microsoft.com/office/drawing/2014/main" id="{F3878C62-9578-4DC9-B083-6C1FC3D667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3" name="Freeform 185">
              <a:extLst>
                <a:ext uri="{FF2B5EF4-FFF2-40B4-BE49-F238E27FC236}">
                  <a16:creationId xmlns:a16="http://schemas.microsoft.com/office/drawing/2014/main" id="{B59842A7-6BE8-4707-AEA8-22F46C2EA5CD}"/>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4" name="Freeform 186">
              <a:extLst>
                <a:ext uri="{FF2B5EF4-FFF2-40B4-BE49-F238E27FC236}">
                  <a16:creationId xmlns:a16="http://schemas.microsoft.com/office/drawing/2014/main" id="{DBFD1898-E95A-4AA8-9380-3B6926872144}"/>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5" name="Freeform 187">
              <a:extLst>
                <a:ext uri="{FF2B5EF4-FFF2-40B4-BE49-F238E27FC236}">
                  <a16:creationId xmlns:a16="http://schemas.microsoft.com/office/drawing/2014/main" id="{A6DE6534-0A45-4FC9-B9CD-4E8A7C5673BF}"/>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6" name="Freeform 188">
              <a:extLst>
                <a:ext uri="{FF2B5EF4-FFF2-40B4-BE49-F238E27FC236}">
                  <a16:creationId xmlns:a16="http://schemas.microsoft.com/office/drawing/2014/main" id="{7E9DFFFB-9B99-48D0-86F4-993BA286C271}"/>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7" name="Freeform 189">
              <a:extLst>
                <a:ext uri="{FF2B5EF4-FFF2-40B4-BE49-F238E27FC236}">
                  <a16:creationId xmlns:a16="http://schemas.microsoft.com/office/drawing/2014/main" id="{5FA3F94D-D6D5-466C-B7A5-2F85B275F97F}"/>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8" name="Freeform 190">
              <a:extLst>
                <a:ext uri="{FF2B5EF4-FFF2-40B4-BE49-F238E27FC236}">
                  <a16:creationId xmlns:a16="http://schemas.microsoft.com/office/drawing/2014/main" id="{D189C3F3-B420-4E93-8C74-C33CCE8A4330}"/>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9" name="Freeform 191">
              <a:extLst>
                <a:ext uri="{FF2B5EF4-FFF2-40B4-BE49-F238E27FC236}">
                  <a16:creationId xmlns:a16="http://schemas.microsoft.com/office/drawing/2014/main" id="{0A0BEB72-723A-4B6B-959E-276EBD6FC1E6}"/>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2" name="Graphic 4">
            <a:extLst>
              <a:ext uri="{FF2B5EF4-FFF2-40B4-BE49-F238E27FC236}">
                <a16:creationId xmlns:a16="http://schemas.microsoft.com/office/drawing/2014/main" id="{94530C34-324A-4734-B159-C426152E51EF}"/>
              </a:ext>
            </a:extLst>
          </p:cNvPr>
          <p:cNvGrpSpPr/>
          <p:nvPr/>
        </p:nvGrpSpPr>
        <p:grpSpPr>
          <a:xfrm>
            <a:off x="3606798" y="2821960"/>
            <a:ext cx="408159" cy="324199"/>
            <a:chOff x="3707262" y="490641"/>
            <a:chExt cx="1111778" cy="1127095"/>
          </a:xfrm>
          <a:solidFill>
            <a:schemeClr val="bg1">
              <a:lumMod val="65000"/>
            </a:schemeClr>
          </a:solidFill>
        </p:grpSpPr>
        <p:grpSp>
          <p:nvGrpSpPr>
            <p:cNvPr id="53" name="Graphic 4">
              <a:extLst>
                <a:ext uri="{FF2B5EF4-FFF2-40B4-BE49-F238E27FC236}">
                  <a16:creationId xmlns:a16="http://schemas.microsoft.com/office/drawing/2014/main" id="{61A80DC1-D048-4C20-84C4-37CDDF9C59A5}"/>
                </a:ext>
              </a:extLst>
            </p:cNvPr>
            <p:cNvGrpSpPr/>
            <p:nvPr/>
          </p:nvGrpSpPr>
          <p:grpSpPr>
            <a:xfrm>
              <a:off x="3707262" y="632157"/>
              <a:ext cx="684944" cy="985579"/>
              <a:chOff x="3707262" y="632157"/>
              <a:chExt cx="684944" cy="985579"/>
            </a:xfrm>
            <a:grpFill/>
          </p:grpSpPr>
          <p:sp>
            <p:nvSpPr>
              <p:cNvPr id="64" name="Freeform: Shape 42">
                <a:extLst>
                  <a:ext uri="{FF2B5EF4-FFF2-40B4-BE49-F238E27FC236}">
                    <a16:creationId xmlns:a16="http://schemas.microsoft.com/office/drawing/2014/main" id="{A94831AE-E1FD-4C06-894D-234E51FD6197}"/>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65" name="Freeform: Shape 43">
                <a:extLst>
                  <a:ext uri="{FF2B5EF4-FFF2-40B4-BE49-F238E27FC236}">
                    <a16:creationId xmlns:a16="http://schemas.microsoft.com/office/drawing/2014/main" id="{26F3A43F-682E-4BF7-A365-010EC31128B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6" name="Freeform: Shape 44">
                <a:extLst>
                  <a:ext uri="{FF2B5EF4-FFF2-40B4-BE49-F238E27FC236}">
                    <a16:creationId xmlns:a16="http://schemas.microsoft.com/office/drawing/2014/main" id="{C80AC51B-F186-441F-863B-E269C99093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7" name="Freeform: Shape 45">
                <a:extLst>
                  <a:ext uri="{FF2B5EF4-FFF2-40B4-BE49-F238E27FC236}">
                    <a16:creationId xmlns:a16="http://schemas.microsoft.com/office/drawing/2014/main" id="{E84ACBF7-F9A3-45FC-8AB9-B536A0DA43BE}"/>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8" name="Freeform: Shape 46">
                <a:extLst>
                  <a:ext uri="{FF2B5EF4-FFF2-40B4-BE49-F238E27FC236}">
                    <a16:creationId xmlns:a16="http://schemas.microsoft.com/office/drawing/2014/main" id="{3FFECA99-E091-416F-8482-FFC5FA221313}"/>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9" name="Freeform: Shape 47">
                <a:extLst>
                  <a:ext uri="{FF2B5EF4-FFF2-40B4-BE49-F238E27FC236}">
                    <a16:creationId xmlns:a16="http://schemas.microsoft.com/office/drawing/2014/main" id="{8F7AA7EF-8E7D-4175-A14C-75B0A013D2D7}"/>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48">
                <a:extLst>
                  <a:ext uri="{FF2B5EF4-FFF2-40B4-BE49-F238E27FC236}">
                    <a16:creationId xmlns:a16="http://schemas.microsoft.com/office/drawing/2014/main" id="{68615DED-ACCB-4066-B1E1-E4BB94B78F9B}"/>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1" name="Freeform: Shape 49">
                <a:extLst>
                  <a:ext uri="{FF2B5EF4-FFF2-40B4-BE49-F238E27FC236}">
                    <a16:creationId xmlns:a16="http://schemas.microsoft.com/office/drawing/2014/main" id="{F5FF9CD9-0A1F-4AB2-9C5B-EF439F4DFFCF}"/>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50">
                <a:extLst>
                  <a:ext uri="{FF2B5EF4-FFF2-40B4-BE49-F238E27FC236}">
                    <a16:creationId xmlns:a16="http://schemas.microsoft.com/office/drawing/2014/main" id="{B38108AA-240F-48CF-A60F-C20B472245E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54" name="Graphic 4">
              <a:extLst>
                <a:ext uri="{FF2B5EF4-FFF2-40B4-BE49-F238E27FC236}">
                  <a16:creationId xmlns:a16="http://schemas.microsoft.com/office/drawing/2014/main" id="{2CF0D507-2570-4386-9232-4EB528D02147}"/>
                </a:ext>
              </a:extLst>
            </p:cNvPr>
            <p:cNvGrpSpPr/>
            <p:nvPr/>
          </p:nvGrpSpPr>
          <p:grpSpPr>
            <a:xfrm>
              <a:off x="4185992" y="490641"/>
              <a:ext cx="633048" cy="646308"/>
              <a:chOff x="4185992" y="490641"/>
              <a:chExt cx="633048" cy="646308"/>
            </a:xfrm>
            <a:grpFill/>
          </p:grpSpPr>
          <p:sp>
            <p:nvSpPr>
              <p:cNvPr id="57" name="Freeform: Shape 35">
                <a:extLst>
                  <a:ext uri="{FF2B5EF4-FFF2-40B4-BE49-F238E27FC236}">
                    <a16:creationId xmlns:a16="http://schemas.microsoft.com/office/drawing/2014/main" id="{1DC23B13-A1FE-4CC6-A7D0-4CC21DC8A038}"/>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58" name="Freeform: Shape 36">
                <a:extLst>
                  <a:ext uri="{FF2B5EF4-FFF2-40B4-BE49-F238E27FC236}">
                    <a16:creationId xmlns:a16="http://schemas.microsoft.com/office/drawing/2014/main" id="{D0E25AF9-C462-4393-9A37-AF429F308ECA}"/>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9" name="Freeform: Shape 37">
                <a:extLst>
                  <a:ext uri="{FF2B5EF4-FFF2-40B4-BE49-F238E27FC236}">
                    <a16:creationId xmlns:a16="http://schemas.microsoft.com/office/drawing/2014/main" id="{7D327345-096E-4E24-B1F8-FE652126C16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0" name="Freeform: Shape 38">
                <a:extLst>
                  <a:ext uri="{FF2B5EF4-FFF2-40B4-BE49-F238E27FC236}">
                    <a16:creationId xmlns:a16="http://schemas.microsoft.com/office/drawing/2014/main" id="{04116F24-8517-44E0-9E3E-2D57329A3A8B}"/>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1" name="Freeform: Shape 39">
                <a:extLst>
                  <a:ext uri="{FF2B5EF4-FFF2-40B4-BE49-F238E27FC236}">
                    <a16:creationId xmlns:a16="http://schemas.microsoft.com/office/drawing/2014/main" id="{718EB3FE-A269-410D-9C3D-858075B1FD2E}"/>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2" name="Freeform: Shape 40">
                <a:extLst>
                  <a:ext uri="{FF2B5EF4-FFF2-40B4-BE49-F238E27FC236}">
                    <a16:creationId xmlns:a16="http://schemas.microsoft.com/office/drawing/2014/main" id="{D3BA211D-2337-4E8B-AA91-E7A9DACCF917}"/>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3" name="Freeform: Shape 41">
                <a:extLst>
                  <a:ext uri="{FF2B5EF4-FFF2-40B4-BE49-F238E27FC236}">
                    <a16:creationId xmlns:a16="http://schemas.microsoft.com/office/drawing/2014/main" id="{6A3EF657-8C8D-4C3A-A194-6DAF690AF8D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55" name="Freeform: Shape 32">
              <a:extLst>
                <a:ext uri="{FF2B5EF4-FFF2-40B4-BE49-F238E27FC236}">
                  <a16:creationId xmlns:a16="http://schemas.microsoft.com/office/drawing/2014/main" id="{9E183B8C-A302-4EF4-99F6-82CFC38FD918}"/>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6" name="Freeform: Shape 34">
              <a:extLst>
                <a:ext uri="{FF2B5EF4-FFF2-40B4-BE49-F238E27FC236}">
                  <a16:creationId xmlns:a16="http://schemas.microsoft.com/office/drawing/2014/main" id="{73287102-7630-44BC-9E7A-53F7FE722AB3}"/>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aphicFrame>
        <p:nvGraphicFramePr>
          <p:cNvPr id="74" name="industri">
            <a:extLst>
              <a:ext uri="{FF2B5EF4-FFF2-40B4-BE49-F238E27FC236}">
                <a16:creationId xmlns:a16="http://schemas.microsoft.com/office/drawing/2014/main" id="{00000000-0008-0000-0700-000004000000}"/>
              </a:ext>
            </a:extLst>
          </p:cNvPr>
          <p:cNvGraphicFramePr>
            <a:graphicFrameLocks noGrp="1" noChangeAspect="1"/>
          </p:cNvGraphicFramePr>
          <p:nvPr>
            <p:ph sz="quarter" idx="23"/>
            <p:extLst>
              <p:ext uri="{D42A27DB-BD31-4B8C-83A1-F6EECF244321}">
                <p14:modId xmlns:p14="http://schemas.microsoft.com/office/powerpoint/2010/main" val="418508704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2038707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1005</TotalTime>
  <Words>3286</Words>
  <Application>Microsoft Office PowerPoint</Application>
  <PresentationFormat>Bredbild</PresentationFormat>
  <Paragraphs>451</Paragraphs>
  <Slides>50</Slides>
  <Notes>43</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50</vt:i4>
      </vt:variant>
    </vt:vector>
  </HeadingPairs>
  <TitlesOfParts>
    <vt:vector size="56" baseType="lpstr">
      <vt:lpstr>Arial</vt:lpstr>
      <vt:lpstr>Calibri</vt:lpstr>
      <vt:lpstr>Calibri Light</vt:lpstr>
      <vt:lpstr>Energiföretagen_mall_v2</vt:lpstr>
      <vt:lpstr>Anpassad formgivning</vt:lpstr>
      <vt:lpstr>1_Anpassad formgivning</vt:lpstr>
      <vt:lpstr>Energiåret 2021</vt:lpstr>
      <vt:lpstr>Innehåll</vt:lpstr>
      <vt:lpstr>PowerPoint-presentation</vt:lpstr>
      <vt:lpstr>Total elproduktion i Sverige 1950-2021</vt:lpstr>
      <vt:lpstr>Installerad el-effekt 1960-2021 (Avser 31a december)</vt:lpstr>
      <vt:lpstr>Installerad el-effekt (Avser 31a december)</vt:lpstr>
      <vt:lpstr>Bränslen i elproduktion Värmekraft från kraftvärmeverk och industri.  2002-2021</vt:lpstr>
      <vt:lpstr>Bränslen i elproduktion 2021 Fjärrvärmesystem och reservkraft</vt:lpstr>
      <vt:lpstr>Bränslen i elproduktion 2021 Industriprocess</vt:lpstr>
      <vt:lpstr>PowerPoint-presentation</vt:lpstr>
      <vt:lpstr>Elanvändningen fördelad på olika användare 1970-2020</vt:lpstr>
      <vt:lpstr>Elanvändningen fördelad på olika användare 2020 TWh</vt:lpstr>
      <vt:lpstr>Elanvändningen fördelad på olika användare 2020 Procent</vt:lpstr>
      <vt:lpstr>Industrins elanvändning, i Sverige</vt:lpstr>
      <vt:lpstr>Industrins elanvändning i Sverige</vt:lpstr>
      <vt:lpstr>Elanvändning ─ bostäder i Sverige 2020</vt:lpstr>
      <vt:lpstr>Elmarknad</vt:lpstr>
      <vt:lpstr>Elpris i Norden respektive Tyskland Veckogenomsnitt</vt:lpstr>
      <vt:lpstr>Systempriset Nord Pool 2021 öre/kWh</vt:lpstr>
      <vt:lpstr>Elkostnader  – villakunder med elvärme och avtal om rörligt pris (avser januari månad) 1970-2022</vt:lpstr>
      <vt:lpstr>Elkostnader  – villakunder med elvärme och avtal om rörligt pris (avser januari månad)</vt:lpstr>
      <vt:lpstr>Byten mellan elhandelsföretag</vt:lpstr>
      <vt:lpstr>Fördelning av avtalsformer 2001-2022 (avser januari månad)</vt:lpstr>
      <vt:lpstr>PowerPoint-presentation</vt:lpstr>
      <vt:lpstr>Leveranssäkerhet i de svenska elnäten</vt:lpstr>
      <vt:lpstr>Oplanerade elavbrott i svenska nät</vt:lpstr>
      <vt:lpstr>Elnätet i Sverige –  73 procent nedgrävt i mark</vt:lpstr>
      <vt:lpstr>Svavelhexafluorid inom elproduktion och elnät Mängd använd och läckage tom. 2021</vt:lpstr>
      <vt:lpstr>PowerPoint-presentation</vt:lpstr>
      <vt:lpstr>Fjärrvärme  Tillförd energi 2020</vt:lpstr>
      <vt:lpstr>Fjärrvärme 2021  Tillförd energi, %</vt:lpstr>
      <vt:lpstr>Tillförd energi (bränslen) till produktion  av fjärrvärme samt klimatutsläpp</vt:lpstr>
      <vt:lpstr>Fjärrvärme 2021 Tillförd energi, GWh</vt:lpstr>
      <vt:lpstr>Tillförd energi (bränslen) till produktion  av fjärrvärme samt klimatutsläpp</vt:lpstr>
      <vt:lpstr>Fjärrvärmens bränslen (tillförd energi)  och CO2-utsläpp</vt:lpstr>
      <vt:lpstr>Fjärrvärmeleveranser</vt:lpstr>
      <vt:lpstr>CO2-utsläpp från fjärrvärme</vt:lpstr>
      <vt:lpstr>Sveriges fjärrvärmenät ‒ nätlängd </vt:lpstr>
      <vt:lpstr>Fjärrvärmepris, genomsnittligt per hustyp</vt:lpstr>
      <vt:lpstr>PowerPoint-presentation</vt:lpstr>
      <vt:lpstr>Fjärrkyla</vt:lpstr>
      <vt:lpstr>PowerPoint-presentation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2019</vt:lpstr>
      <vt:lpstr>Territoriella utsläpp av koldioxid 2019</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dc:title>
  <dc:creator>Nicole Burstein</dc:creator>
  <cp:lastModifiedBy>Nicole Burstein</cp:lastModifiedBy>
  <cp:revision>62</cp:revision>
  <cp:lastPrinted>2023-03-30T06:09:18Z</cp:lastPrinted>
  <dcterms:created xsi:type="dcterms:W3CDTF">2020-09-23T08:25:47Z</dcterms:created>
  <dcterms:modified xsi:type="dcterms:W3CDTF">2023-03-30T06:09:19Z</dcterms:modified>
</cp:coreProperties>
</file>